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media/image13.jpg" ContentType="image/jpg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70" r:id="rId5"/>
    <p:sldId id="271" r:id="rId6"/>
    <p:sldId id="272" r:id="rId7"/>
    <p:sldId id="257" r:id="rId8"/>
    <p:sldId id="265" r:id="rId9"/>
    <p:sldId id="258" r:id="rId10"/>
    <p:sldId id="259" r:id="rId11"/>
    <p:sldId id="266" r:id="rId12"/>
    <p:sldId id="260" r:id="rId13"/>
    <p:sldId id="269" r:id="rId14"/>
    <p:sldId id="267" r:id="rId15"/>
    <p:sldId id="261" r:id="rId16"/>
    <p:sldId id="263" r:id="rId17"/>
    <p:sldId id="264" r:id="rId1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ile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717"/>
  </p:normalViewPr>
  <p:slideViewPr>
    <p:cSldViewPr snapToGrid="0">
      <p:cViewPr>
        <p:scale>
          <a:sx n="107" d="100"/>
          <a:sy n="107" d="100"/>
        </p:scale>
        <p:origin x="176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/>
            <a:t>Aims</a:t>
          </a:r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/>
            <a:t>Materials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/>
            <a:t>Results</a:t>
          </a:r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Conclusions</a:t>
          </a:r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 custLinFactNeighborX="1124" custLinFactNeighborY="42021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/>
            <a:t>Aims</a:t>
          </a:r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/>
            <a:t>Materials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/>
            <a:t>Results</a:t>
          </a:r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Conclusions</a:t>
          </a:r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 custLinFactNeighborX="1124" custLinFactNeighborY="42021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6872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1412" y="0"/>
        <a:ext cx="2352268" cy="296872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Aims</a:t>
          </a:r>
        </a:p>
      </dsp:txBody>
      <dsp:txXfrm>
        <a:off x="2535638" y="0"/>
        <a:ext cx="2352268" cy="296872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Materials and Methods</a:t>
          </a:r>
        </a:p>
      </dsp:txBody>
      <dsp:txXfrm>
        <a:off x="4919865" y="0"/>
        <a:ext cx="2352268" cy="296872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Results</a:t>
          </a:r>
        </a:p>
      </dsp:txBody>
      <dsp:txXfrm>
        <a:off x="7304091" y="0"/>
        <a:ext cx="2352268" cy="296872"/>
      </dsp:txXfrm>
    </dsp:sp>
    <dsp:sp modelId="{BB62331E-4301-154C-B813-650CDF6FADFC}">
      <dsp:nvSpPr>
        <dsp:cNvPr id="0" name=""/>
        <dsp:cNvSpPr/>
      </dsp:nvSpPr>
      <dsp:spPr>
        <a:xfrm>
          <a:off x="9542858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Conclusions</a:t>
          </a:r>
        </a:p>
      </dsp:txBody>
      <dsp:txXfrm>
        <a:off x="9691294" y="0"/>
        <a:ext cx="2352268" cy="2968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2063" y="0"/>
        <a:ext cx="2350966" cy="298174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6289" y="0"/>
        <a:ext cx="2350966" cy="298174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20516" y="0"/>
        <a:ext cx="2350966" cy="298174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4742" y="0"/>
        <a:ext cx="2350966" cy="298174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98174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8969" y="0"/>
        <a:ext cx="2350966" cy="29817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2063" y="0"/>
        <a:ext cx="2350966" cy="298174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6289" y="0"/>
        <a:ext cx="2350966" cy="298174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20516" y="0"/>
        <a:ext cx="2350966" cy="298174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4742" y="0"/>
        <a:ext cx="2350966" cy="298174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98174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8969" y="0"/>
        <a:ext cx="2350966" cy="2981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6872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1412" y="0"/>
        <a:ext cx="2352268" cy="296872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Aims</a:t>
          </a:r>
        </a:p>
      </dsp:txBody>
      <dsp:txXfrm>
        <a:off x="2535638" y="0"/>
        <a:ext cx="2352268" cy="296872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Materials and Methods</a:t>
          </a:r>
        </a:p>
      </dsp:txBody>
      <dsp:txXfrm>
        <a:off x="4919865" y="0"/>
        <a:ext cx="2352268" cy="296872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Results</a:t>
          </a:r>
        </a:p>
      </dsp:txBody>
      <dsp:txXfrm>
        <a:off x="7304091" y="0"/>
        <a:ext cx="2352268" cy="296872"/>
      </dsp:txXfrm>
    </dsp:sp>
    <dsp:sp modelId="{BB62331E-4301-154C-B813-650CDF6FADFC}">
      <dsp:nvSpPr>
        <dsp:cNvPr id="0" name=""/>
        <dsp:cNvSpPr/>
      </dsp:nvSpPr>
      <dsp:spPr>
        <a:xfrm>
          <a:off x="9542858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Conclusions</a:t>
          </a:r>
        </a:p>
      </dsp:txBody>
      <dsp:txXfrm>
        <a:off x="9691294" y="0"/>
        <a:ext cx="2352268" cy="2968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2063" y="0"/>
        <a:ext cx="2350966" cy="298174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8174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6289" y="0"/>
        <a:ext cx="2350966" cy="298174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20516" y="0"/>
        <a:ext cx="2350966" cy="298174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4742" y="0"/>
        <a:ext cx="2350966" cy="298174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8969" y="0"/>
        <a:ext cx="2350966" cy="2981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2063" y="0"/>
        <a:ext cx="2350966" cy="298174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6289" y="0"/>
        <a:ext cx="2350966" cy="298174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8174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20516" y="0"/>
        <a:ext cx="2350966" cy="298174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4742" y="0"/>
        <a:ext cx="2350966" cy="298174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8969" y="0"/>
        <a:ext cx="2350966" cy="29817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2063" y="0"/>
        <a:ext cx="2350966" cy="298174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6289" y="0"/>
        <a:ext cx="2350966" cy="298174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8174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20516" y="0"/>
        <a:ext cx="2350966" cy="298174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4742" y="0"/>
        <a:ext cx="2350966" cy="298174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8969" y="0"/>
        <a:ext cx="2350966" cy="2981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47879" y="0"/>
        <a:ext cx="2359335" cy="289805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2105" y="0"/>
        <a:ext cx="2359335" cy="289805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16332" y="0"/>
        <a:ext cx="2359335" cy="289805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89805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0558" y="0"/>
        <a:ext cx="2359335" cy="289805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4785" y="0"/>
        <a:ext cx="2359335" cy="28980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47879" y="0"/>
        <a:ext cx="2359335" cy="289805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2105" y="0"/>
        <a:ext cx="2359335" cy="289805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16332" y="0"/>
        <a:ext cx="2359335" cy="289805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89805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0558" y="0"/>
        <a:ext cx="2359335" cy="289805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4785" y="0"/>
        <a:ext cx="2359335" cy="28980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47879" y="0"/>
        <a:ext cx="2359335" cy="289805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2105" y="0"/>
        <a:ext cx="2359335" cy="289805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16332" y="0"/>
        <a:ext cx="2359335" cy="289805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89805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0558" y="0"/>
        <a:ext cx="2359335" cy="289805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4785" y="0"/>
        <a:ext cx="2359335" cy="28980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47879" y="0"/>
        <a:ext cx="2359335" cy="289805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2105" y="0"/>
        <a:ext cx="2359335" cy="289805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16332" y="0"/>
        <a:ext cx="2359335" cy="289805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89805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0558" y="0"/>
        <a:ext cx="2359335" cy="289805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4785" y="0"/>
        <a:ext cx="2359335" cy="289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23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10" Type="http://schemas.openxmlformats.org/officeDocument/2006/relationships/image" Target="../media/image26.png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27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10" Type="http://schemas.openxmlformats.org/officeDocument/2006/relationships/image" Target="../media/image30.png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31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33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diagramLayout" Target="../diagrams/layout3.xml"/><Relationship Id="rId7" Type="http://schemas.openxmlformats.org/officeDocument/2006/relationships/image" Target="../media/image1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9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22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044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4E5EF2-AB09-E364-AFC1-140727B18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2EA25A50-F5FF-B292-D18F-97D154C03E5C}"/>
              </a:ext>
            </a:extLst>
          </p:cNvPr>
          <p:cNvGraphicFramePr/>
          <p:nvPr/>
        </p:nvGraphicFramePr>
        <p:xfrm>
          <a:off x="0" y="6568195"/>
          <a:ext cx="12191999" cy="289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F281A929-0A86-1398-0568-EBF7AB968186}"/>
              </a:ext>
            </a:extLst>
          </p:cNvPr>
          <p:cNvSpPr txBox="1"/>
          <p:nvPr/>
        </p:nvSpPr>
        <p:spPr>
          <a:xfrm>
            <a:off x="205594" y="1130250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  <a:latin typeface="+mn-lt"/>
              </a:rPr>
              <a:t>RESULTS: MICROBIOTA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grpSp>
        <p:nvGrpSpPr>
          <p:cNvPr id="11" name="object 3">
            <a:extLst>
              <a:ext uri="{FF2B5EF4-FFF2-40B4-BE49-F238E27FC236}">
                <a16:creationId xmlns:a16="http://schemas.microsoft.com/office/drawing/2014/main" id="{8150FEA7-A0C4-2F5C-4101-053BA6EE20A8}"/>
              </a:ext>
            </a:extLst>
          </p:cNvPr>
          <p:cNvGrpSpPr/>
          <p:nvPr/>
        </p:nvGrpSpPr>
        <p:grpSpPr>
          <a:xfrm>
            <a:off x="6305310" y="4599546"/>
            <a:ext cx="4632618" cy="1965680"/>
            <a:chOff x="0" y="1794356"/>
            <a:chExt cx="20104100" cy="9514205"/>
          </a:xfrm>
        </p:grpSpPr>
        <p:pic>
          <p:nvPicPr>
            <p:cNvPr id="12" name="object 4">
              <a:extLst>
                <a:ext uri="{FF2B5EF4-FFF2-40B4-BE49-F238E27FC236}">
                  <a16:creationId xmlns:a16="http://schemas.microsoft.com/office/drawing/2014/main" id="{33AFE6F5-3F8E-EB3C-35C1-5C63172140D3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1794356"/>
              <a:ext cx="20104099" cy="9514199"/>
            </a:xfrm>
            <a:prstGeom prst="rect">
              <a:avLst/>
            </a:prstGeom>
          </p:spPr>
        </p:pic>
        <p:pic>
          <p:nvPicPr>
            <p:cNvPr id="13" name="object 5">
              <a:extLst>
                <a:ext uri="{FF2B5EF4-FFF2-40B4-BE49-F238E27FC236}">
                  <a16:creationId xmlns:a16="http://schemas.microsoft.com/office/drawing/2014/main" id="{718DEC59-83FB-B0A7-6608-7597F2BD0DC6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26996" y="5378516"/>
              <a:ext cx="1528749" cy="335068"/>
            </a:xfrm>
            <a:prstGeom prst="rect">
              <a:avLst/>
            </a:prstGeom>
          </p:spPr>
        </p:pic>
        <p:pic>
          <p:nvPicPr>
            <p:cNvPr id="14" name="object 6">
              <a:extLst>
                <a:ext uri="{FF2B5EF4-FFF2-40B4-BE49-F238E27FC236}">
                  <a16:creationId xmlns:a16="http://schemas.microsoft.com/office/drawing/2014/main" id="{C5ADBCB2-DE08-2579-A194-847EBD653098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26996" y="6393522"/>
              <a:ext cx="1528749" cy="335068"/>
            </a:xfrm>
            <a:prstGeom prst="rect">
              <a:avLst/>
            </a:prstGeom>
          </p:spPr>
        </p:pic>
        <p:pic>
          <p:nvPicPr>
            <p:cNvPr id="15" name="object 7">
              <a:extLst>
                <a:ext uri="{FF2B5EF4-FFF2-40B4-BE49-F238E27FC236}">
                  <a16:creationId xmlns:a16="http://schemas.microsoft.com/office/drawing/2014/main" id="{ADD22D68-A034-2AAA-517E-EE0DB9837175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961107" y="7408538"/>
              <a:ext cx="1528749" cy="335068"/>
            </a:xfrm>
            <a:prstGeom prst="rect">
              <a:avLst/>
            </a:prstGeom>
          </p:spPr>
        </p:pic>
        <p:pic>
          <p:nvPicPr>
            <p:cNvPr id="16" name="object 8">
              <a:extLst>
                <a:ext uri="{FF2B5EF4-FFF2-40B4-BE49-F238E27FC236}">
                  <a16:creationId xmlns:a16="http://schemas.microsoft.com/office/drawing/2014/main" id="{5D6816D5-5607-E5DE-1447-359F93DBA58F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680717" y="7219099"/>
              <a:ext cx="1528749" cy="335068"/>
            </a:xfrm>
            <a:prstGeom prst="rect">
              <a:avLst/>
            </a:prstGeom>
          </p:spPr>
        </p:pic>
        <p:sp>
          <p:nvSpPr>
            <p:cNvPr id="17" name="object 9">
              <a:extLst>
                <a:ext uri="{FF2B5EF4-FFF2-40B4-BE49-F238E27FC236}">
                  <a16:creationId xmlns:a16="http://schemas.microsoft.com/office/drawing/2014/main" id="{9435AD87-3834-1380-1476-1B82901E0515}"/>
                </a:ext>
              </a:extLst>
            </p:cNvPr>
            <p:cNvSpPr/>
            <p:nvPr/>
          </p:nvSpPr>
          <p:spPr>
            <a:xfrm>
              <a:off x="6714863" y="4085058"/>
              <a:ext cx="104775" cy="1401445"/>
            </a:xfrm>
            <a:custGeom>
              <a:avLst/>
              <a:gdLst/>
              <a:ahLst/>
              <a:cxnLst/>
              <a:rect l="l" t="t" r="r" b="b"/>
              <a:pathLst>
                <a:path w="104775" h="1401445">
                  <a:moveTo>
                    <a:pt x="104708" y="0"/>
                  </a:moveTo>
                  <a:lnTo>
                    <a:pt x="0" y="0"/>
                  </a:lnTo>
                  <a:lnTo>
                    <a:pt x="0" y="1400931"/>
                  </a:lnTo>
                  <a:lnTo>
                    <a:pt x="104708" y="1400931"/>
                  </a:lnTo>
                  <a:lnTo>
                    <a:pt x="1047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0">
            <a:extLst>
              <a:ext uri="{FF2B5EF4-FFF2-40B4-BE49-F238E27FC236}">
                <a16:creationId xmlns:a16="http://schemas.microsoft.com/office/drawing/2014/main" id="{3E3324D4-84AF-B94B-0320-1F96DA669277}"/>
              </a:ext>
            </a:extLst>
          </p:cNvPr>
          <p:cNvSpPr txBox="1"/>
          <p:nvPr/>
        </p:nvSpPr>
        <p:spPr>
          <a:xfrm>
            <a:off x="6800423" y="4499519"/>
            <a:ext cx="11697970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0375900" algn="l"/>
              </a:tabLst>
            </a:pPr>
            <a:r>
              <a:rPr sz="1200" b="1" spc="40" dirty="0">
                <a:latin typeface="Arial"/>
                <a:cs typeface="Arial"/>
              </a:rPr>
              <a:t>PHYL</a:t>
            </a:r>
            <a:r>
              <a:rPr lang="it-IT" sz="1200" b="1" spc="40" dirty="0">
                <a:latin typeface="Arial"/>
                <a:cs typeface="Arial"/>
              </a:rPr>
              <a:t>UM                                      </a:t>
            </a:r>
            <a:r>
              <a:rPr sz="1200" b="1" spc="-10" dirty="0">
                <a:latin typeface="Arial"/>
                <a:cs typeface="Arial"/>
              </a:rPr>
              <a:t>GEN</a:t>
            </a:r>
            <a:r>
              <a:rPr lang="it-IT" sz="1200" b="1" spc="-10" dirty="0">
                <a:latin typeface="Arial"/>
                <a:cs typeface="Arial"/>
              </a:rPr>
              <a:t>US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7C6E707-4E4B-8C18-A4BD-E5878C6AA624}"/>
              </a:ext>
            </a:extLst>
          </p:cNvPr>
          <p:cNvSpPr txBox="1"/>
          <p:nvPr/>
        </p:nvSpPr>
        <p:spPr>
          <a:xfrm>
            <a:off x="117123" y="4248487"/>
            <a:ext cx="46326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spc="-25" dirty="0">
                <a:latin typeface="Arial"/>
                <a:cs typeface="Arial"/>
              </a:rPr>
              <a:t>CD-SBS</a:t>
            </a:r>
            <a:endParaRPr lang="it-IT" sz="1600" dirty="0">
              <a:latin typeface="Arial"/>
              <a:cs typeface="Arial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Increase</a:t>
            </a:r>
            <a:r>
              <a:rPr lang="it-IT" sz="1400" dirty="0"/>
              <a:t> in </a:t>
            </a:r>
            <a:r>
              <a:rPr lang="it-IT" sz="1400" dirty="0" err="1"/>
              <a:t>Proteobacteria</a:t>
            </a:r>
            <a:endParaRPr lang="it-IT" sz="1400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Reduction</a:t>
            </a:r>
            <a:r>
              <a:rPr lang="it-IT" sz="1400" dirty="0"/>
              <a:t> of </a:t>
            </a:r>
            <a:r>
              <a:rPr lang="it-IT" sz="1400" dirty="0" err="1"/>
              <a:t>beneficial</a:t>
            </a:r>
            <a:r>
              <a:rPr lang="it-IT" sz="1400" dirty="0"/>
              <a:t> </a:t>
            </a:r>
            <a:r>
              <a:rPr lang="it-IT" sz="1400" dirty="0" err="1"/>
              <a:t>bacteria</a:t>
            </a:r>
            <a:r>
              <a:rPr lang="it-IT" sz="1400" dirty="0"/>
              <a:t> (</a:t>
            </a:r>
            <a:r>
              <a:rPr lang="it-IT" sz="1400" dirty="0" err="1"/>
              <a:t>Faecalibacterium</a:t>
            </a:r>
            <a:r>
              <a:rPr lang="it-IT" sz="1400" dirty="0"/>
              <a:t>)</a:t>
            </a:r>
            <a:br>
              <a:rPr lang="it-IT" sz="1400" dirty="0"/>
            </a:br>
            <a:br>
              <a:rPr lang="it-IT" sz="1400" dirty="0"/>
            </a:br>
            <a:endParaRPr lang="it-IT" dirty="0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6AABAB2-03C7-3264-9FE5-1B6B7A0B5FA3}"/>
              </a:ext>
            </a:extLst>
          </p:cNvPr>
          <p:cNvSpPr txBox="1"/>
          <p:nvPr/>
        </p:nvSpPr>
        <p:spPr>
          <a:xfrm>
            <a:off x="113399" y="5126540"/>
            <a:ext cx="523308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/>
              <a:t>CD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>
                <a:effectLst/>
                <a:ea typeface="Times New Roman" panose="02020603050405020304" pitchFamily="18" charset="0"/>
              </a:rPr>
              <a:t>Presence</a:t>
            </a:r>
            <a:r>
              <a:rPr lang="it-IT" sz="1400" dirty="0">
                <a:effectLst/>
                <a:ea typeface="Times New Roman" panose="02020603050405020304" pitchFamily="18" charset="0"/>
              </a:rPr>
              <a:t> of pro-</a:t>
            </a:r>
            <a:r>
              <a:rPr lang="it-IT" sz="1400" dirty="0" err="1">
                <a:effectLst/>
                <a:ea typeface="Times New Roman" panose="02020603050405020304" pitchFamily="18" charset="0"/>
              </a:rPr>
              <a:t>inflammatory</a:t>
            </a:r>
            <a:r>
              <a:rPr lang="it-IT" sz="1400" dirty="0">
                <a:effectLst/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ffectLst/>
                <a:ea typeface="Times New Roman" panose="02020603050405020304" pitchFamily="18" charset="0"/>
              </a:rPr>
              <a:t>bacteria</a:t>
            </a:r>
            <a:r>
              <a:rPr lang="it-IT" sz="1400" dirty="0">
                <a:effectLst/>
                <a:ea typeface="Times New Roman" panose="02020603050405020304" pitchFamily="18" charset="0"/>
              </a:rPr>
              <a:t> (</a:t>
            </a:r>
            <a:r>
              <a:rPr lang="it-IT" sz="1400" dirty="0" err="1">
                <a:effectLst/>
                <a:ea typeface="Times New Roman" panose="02020603050405020304" pitchFamily="18" charset="0"/>
              </a:rPr>
              <a:t>Ruminococcus</a:t>
            </a:r>
            <a:r>
              <a:rPr lang="it-IT" sz="1400" dirty="0">
                <a:effectLst/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ffectLst/>
                <a:ea typeface="Times New Roman" panose="02020603050405020304" pitchFamily="18" charset="0"/>
              </a:rPr>
              <a:t>gnavus</a:t>
            </a:r>
            <a:r>
              <a:rPr lang="it-IT" sz="1400" dirty="0">
                <a:effectLst/>
                <a:ea typeface="Times New Roman" panose="02020603050405020304" pitchFamily="18" charset="0"/>
              </a:rPr>
              <a:t>) </a:t>
            </a:r>
            <a:r>
              <a:rPr lang="it-IT" sz="1400" dirty="0">
                <a:ea typeface="Times New Roman" panose="02020603050405020304" pitchFamily="18" charset="0"/>
              </a:rPr>
              <a:t>and </a:t>
            </a:r>
            <a:r>
              <a:rPr lang="it-IT" sz="1400" dirty="0" err="1">
                <a:ea typeface="Times New Roman" panose="02020603050405020304" pitchFamily="18" charset="0"/>
              </a:rPr>
              <a:t>reduced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Akkermansia</a:t>
            </a:r>
            <a:endParaRPr lang="it-IT" sz="1400" dirty="0">
              <a:ea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Relatively</a:t>
            </a:r>
            <a:r>
              <a:rPr lang="it-IT" sz="1400" dirty="0"/>
              <a:t> more </a:t>
            </a:r>
            <a:r>
              <a:rPr lang="it-IT" sz="1400" dirty="0" err="1"/>
              <a:t>organized</a:t>
            </a:r>
            <a:r>
              <a:rPr lang="it-IT" sz="1400" dirty="0"/>
              <a:t> </a:t>
            </a:r>
            <a:r>
              <a:rPr lang="it-IT" sz="1400" dirty="0" err="1"/>
              <a:t>microbial</a:t>
            </a:r>
            <a:r>
              <a:rPr lang="it-IT" sz="1400" dirty="0"/>
              <a:t> </a:t>
            </a:r>
            <a:r>
              <a:rPr lang="it-IT" sz="1400" dirty="0" err="1"/>
              <a:t>structure</a:t>
            </a:r>
            <a:endParaRPr lang="it-IT" sz="1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F5DAC021-8AA6-2B50-3ABA-B6BACA49F42F}"/>
              </a:ext>
            </a:extLst>
          </p:cNvPr>
          <p:cNvSpPr txBox="1"/>
          <p:nvPr/>
        </p:nvSpPr>
        <p:spPr>
          <a:xfrm>
            <a:off x="115766" y="1735659"/>
            <a:ext cx="502814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sz="1400" dirty="0"/>
              <a:t>Metagenomic profiling </a:t>
            </a:r>
            <a:r>
              <a:rPr lang="it-IT" sz="1400" dirty="0" err="1"/>
              <a:t>showed</a:t>
            </a:r>
            <a:r>
              <a:rPr lang="it-IT" sz="1400" dirty="0"/>
              <a:t> </a:t>
            </a:r>
            <a:r>
              <a:rPr lang="it-IT" sz="1400" dirty="0" err="1"/>
              <a:t>highest</a:t>
            </a:r>
            <a:r>
              <a:rPr lang="it-IT" sz="1400" dirty="0"/>
              <a:t> </a:t>
            </a:r>
            <a:r>
              <a:rPr lang="el-GR" sz="1400" dirty="0"/>
              <a:t>α-</a:t>
            </a:r>
            <a:r>
              <a:rPr lang="it-IT" sz="1400" dirty="0" err="1"/>
              <a:t>diversity</a:t>
            </a:r>
            <a:r>
              <a:rPr lang="it-IT" sz="1400" dirty="0"/>
              <a:t> in CD_LR, and </a:t>
            </a:r>
            <a:r>
              <a:rPr lang="it-IT" sz="1400" dirty="0" err="1"/>
              <a:t>lowest</a:t>
            </a:r>
            <a:r>
              <a:rPr lang="it-IT" sz="1400" dirty="0"/>
              <a:t> in SBS.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l-GR" sz="1400" dirty="0"/>
              <a:t>β-</a:t>
            </a:r>
            <a:r>
              <a:rPr lang="it-IT" sz="1400" dirty="0" err="1"/>
              <a:t>diversity</a:t>
            </a:r>
            <a:r>
              <a:rPr lang="it-IT" sz="1400" dirty="0"/>
              <a:t> </a:t>
            </a:r>
            <a:r>
              <a:rPr lang="it-IT" sz="1400" dirty="0" err="1"/>
              <a:t>revealed</a:t>
            </a:r>
            <a:r>
              <a:rPr lang="it-IT" sz="1400" dirty="0"/>
              <a:t> clustering.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sz="1400" dirty="0"/>
          </a:p>
          <a:p>
            <a:endParaRPr lang="it-IT" sz="1400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Distinct</a:t>
            </a:r>
            <a:r>
              <a:rPr lang="it-IT" sz="1400" dirty="0"/>
              <a:t> </a:t>
            </a:r>
            <a:r>
              <a:rPr lang="it-IT" sz="1400" dirty="0" err="1"/>
              <a:t>dysbiosis</a:t>
            </a:r>
            <a:r>
              <a:rPr lang="it-IT" sz="1400" dirty="0"/>
              <a:t> patterns </a:t>
            </a:r>
            <a:r>
              <a:rPr lang="it-IT" sz="1400" dirty="0" err="1"/>
              <a:t>between</a:t>
            </a:r>
            <a:r>
              <a:rPr lang="it-IT" sz="1400" dirty="0"/>
              <a:t> SBS and CD</a:t>
            </a:r>
          </a:p>
          <a:p>
            <a:r>
              <a:rPr lang="it-IT" sz="1400" b="1" dirty="0"/>
              <a:t>        SBS</a:t>
            </a:r>
            <a:r>
              <a:rPr lang="it-IT" sz="1400" dirty="0"/>
              <a:t>: </a:t>
            </a:r>
            <a:r>
              <a:rPr lang="it-IT" sz="1400" dirty="0" err="1"/>
              <a:t>dysbiosis</a:t>
            </a:r>
            <a:r>
              <a:rPr lang="it-IT" sz="1400" dirty="0"/>
              <a:t> </a:t>
            </a:r>
            <a:r>
              <a:rPr lang="it-IT" sz="1400" dirty="0" err="1"/>
              <a:t>driven</a:t>
            </a:r>
            <a:r>
              <a:rPr lang="it-IT" sz="1400" dirty="0"/>
              <a:t> by </a:t>
            </a:r>
            <a:r>
              <a:rPr lang="it-IT" sz="1400" dirty="0" err="1"/>
              <a:t>malabsorption</a:t>
            </a:r>
            <a:endParaRPr lang="it-IT" sz="1400" dirty="0"/>
          </a:p>
          <a:p>
            <a:r>
              <a:rPr lang="it-IT" sz="1400" b="1" dirty="0"/>
              <a:t>        CD</a:t>
            </a:r>
            <a:r>
              <a:rPr lang="it-IT" sz="1400" dirty="0"/>
              <a:t>: </a:t>
            </a:r>
            <a:r>
              <a:rPr lang="it-IT" sz="1400" dirty="0" err="1"/>
              <a:t>inflammation-associated</a:t>
            </a:r>
            <a:r>
              <a:rPr lang="it-IT" sz="1400" dirty="0"/>
              <a:t> </a:t>
            </a:r>
            <a:r>
              <a:rPr lang="it-IT" sz="1400" dirty="0" err="1"/>
              <a:t>dysbiosis</a:t>
            </a:r>
            <a:r>
              <a:rPr lang="it-IT" sz="1400" dirty="0"/>
              <a:t> </a:t>
            </a:r>
          </a:p>
          <a:p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B4D8957-C9E9-DF5D-2D54-2C83CC5D079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46479" y="1116510"/>
            <a:ext cx="3046744" cy="30952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10B9524-D812-9E4A-DCDA-2EDCB820B7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47115" y="1152779"/>
            <a:ext cx="3748241" cy="325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36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9D895-A8C5-2C9F-6144-3BC388727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7B1BAC59-E43B-AD7B-1DD3-17B056239302}"/>
              </a:ext>
            </a:extLst>
          </p:cNvPr>
          <p:cNvGraphicFramePr/>
          <p:nvPr/>
        </p:nvGraphicFramePr>
        <p:xfrm>
          <a:off x="0" y="6568195"/>
          <a:ext cx="12191999" cy="289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C7D27B9A-9D13-F01D-B580-61F53A3126CF}"/>
              </a:ext>
            </a:extLst>
          </p:cNvPr>
          <p:cNvSpPr txBox="1"/>
          <p:nvPr/>
        </p:nvSpPr>
        <p:spPr>
          <a:xfrm>
            <a:off x="246222" y="1106842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  <a:latin typeface="+mn-lt"/>
              </a:rPr>
              <a:t>RESULTS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pic>
        <p:nvPicPr>
          <p:cNvPr id="3" name="Immagine 2" descr="Immagine che contiene diagramma, testo, Diagramma, schermata&#10;&#10;Il contenuto generato dall'IA potrebbe non essere corretto.">
            <a:extLst>
              <a:ext uri="{FF2B5EF4-FFF2-40B4-BE49-F238E27FC236}">
                <a16:creationId xmlns:a16="http://schemas.microsoft.com/office/drawing/2014/main" id="{827A6E85-0AB3-466D-48FE-983302BE2E7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104" y="1106842"/>
            <a:ext cx="4980275" cy="3084391"/>
          </a:xfrm>
          <a:prstGeom prst="rect">
            <a:avLst/>
          </a:prstGeom>
          <a:noFill/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70C121C-8F39-A913-E02B-E65A15D77B3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663" y="3899609"/>
            <a:ext cx="5491156" cy="2676401"/>
          </a:xfrm>
          <a:prstGeom prst="rect">
            <a:avLst/>
          </a:prstGeom>
          <a:noFill/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1B173396-373D-38F4-C202-70272A3C2097}"/>
              </a:ext>
            </a:extLst>
          </p:cNvPr>
          <p:cNvSpPr txBox="1"/>
          <p:nvPr/>
        </p:nvSpPr>
        <p:spPr>
          <a:xfrm>
            <a:off x="233468" y="2982238"/>
            <a:ext cx="9909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spc="-25" dirty="0">
                <a:cs typeface="Arial"/>
              </a:rPr>
              <a:t>CD-SBS</a:t>
            </a:r>
            <a:endParaRPr lang="it-IT" dirty="0">
              <a:cs typeface="Arial"/>
            </a:endParaRPr>
          </a:p>
          <a:p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51E246D-F122-73E9-970A-B05A3FA922E3}"/>
              </a:ext>
            </a:extLst>
          </p:cNvPr>
          <p:cNvSpPr txBox="1"/>
          <p:nvPr/>
        </p:nvSpPr>
        <p:spPr>
          <a:xfrm>
            <a:off x="267702" y="4191233"/>
            <a:ext cx="511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CD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3033988-19F1-1BE5-0D31-8980B5A2AA3E}"/>
              </a:ext>
            </a:extLst>
          </p:cNvPr>
          <p:cNvSpPr txBox="1"/>
          <p:nvPr/>
        </p:nvSpPr>
        <p:spPr>
          <a:xfrm>
            <a:off x="233468" y="3305404"/>
            <a:ext cx="5862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Increased</a:t>
            </a:r>
            <a:r>
              <a:rPr lang="it-IT" sz="1400" dirty="0"/>
              <a:t> amino acids and </a:t>
            </a:r>
            <a:r>
              <a:rPr lang="it-IT" sz="1400" dirty="0" err="1"/>
              <a:t>reduced</a:t>
            </a:r>
            <a:r>
              <a:rPr lang="it-IT" sz="1400" dirty="0"/>
              <a:t> </a:t>
            </a:r>
            <a:r>
              <a:rPr lang="it-IT" sz="1400" dirty="0" err="1"/>
              <a:t>complex</a:t>
            </a:r>
            <a:r>
              <a:rPr lang="it-IT" sz="1400" dirty="0"/>
              <a:t> </a:t>
            </a:r>
            <a:r>
              <a:rPr lang="it-IT" sz="1400" dirty="0" err="1"/>
              <a:t>lipids</a:t>
            </a:r>
            <a:r>
              <a:rPr lang="it-IT" sz="1400" dirty="0"/>
              <a:t> (</a:t>
            </a:r>
            <a:r>
              <a:rPr lang="it-IT" sz="1400" dirty="0" err="1"/>
              <a:t>protein</a:t>
            </a:r>
            <a:r>
              <a:rPr lang="it-IT" sz="1400" dirty="0"/>
              <a:t> turnover)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Profile</a:t>
            </a:r>
            <a:r>
              <a:rPr lang="it-IT" sz="1400" dirty="0"/>
              <a:t> </a:t>
            </a:r>
            <a:r>
              <a:rPr lang="it-IT" sz="1400" dirty="0" err="1"/>
              <a:t>consistent</a:t>
            </a:r>
            <a:r>
              <a:rPr lang="it-IT" sz="1400" dirty="0"/>
              <a:t> with </a:t>
            </a:r>
            <a:r>
              <a:rPr lang="it-IT" sz="1400" dirty="0" err="1"/>
              <a:t>malabsorption</a:t>
            </a:r>
            <a:r>
              <a:rPr lang="it-IT" sz="1400" dirty="0"/>
              <a:t> and a </a:t>
            </a:r>
            <a:r>
              <a:rPr lang="it-IT" sz="1400" dirty="0" err="1"/>
              <a:t>catabolic</a:t>
            </a:r>
            <a:r>
              <a:rPr lang="it-IT" sz="1400" dirty="0"/>
              <a:t> state</a:t>
            </a:r>
            <a:endParaRPr lang="it-IT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7C33194-33BE-6DD4-4C74-954EB743BCC4}"/>
              </a:ext>
            </a:extLst>
          </p:cNvPr>
          <p:cNvSpPr txBox="1"/>
          <p:nvPr/>
        </p:nvSpPr>
        <p:spPr>
          <a:xfrm>
            <a:off x="246222" y="4613634"/>
            <a:ext cx="407502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Increase</a:t>
            </a:r>
            <a:r>
              <a:rPr lang="it-IT" sz="1400" dirty="0"/>
              <a:t> in energy </a:t>
            </a:r>
            <a:r>
              <a:rPr lang="it-IT" sz="1400" dirty="0" err="1"/>
              <a:t>intermediates</a:t>
            </a:r>
            <a:r>
              <a:rPr lang="it-IT" sz="1400" dirty="0"/>
              <a:t> (TCA, </a:t>
            </a:r>
            <a:r>
              <a:rPr lang="it-IT" sz="1400" dirty="0" err="1"/>
              <a:t>lactate</a:t>
            </a:r>
            <a:r>
              <a:rPr lang="it-IT" sz="1400" dirty="0"/>
              <a:t>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Increase</a:t>
            </a:r>
            <a:r>
              <a:rPr lang="it-IT" sz="1400" dirty="0"/>
              <a:t> in </a:t>
            </a:r>
            <a:r>
              <a:rPr lang="it-IT" sz="1400" dirty="0" err="1"/>
              <a:t>lipids</a:t>
            </a:r>
            <a:r>
              <a:rPr lang="it-IT" sz="1400" dirty="0"/>
              <a:t> (</a:t>
            </a:r>
            <a:r>
              <a:rPr lang="it-IT" sz="1400" dirty="0" err="1"/>
              <a:t>phospholipids</a:t>
            </a:r>
            <a:r>
              <a:rPr lang="it-IT" sz="1400" dirty="0"/>
              <a:t>, </a:t>
            </a:r>
            <a:r>
              <a:rPr lang="it-IT" sz="1400" dirty="0" err="1"/>
              <a:t>ceramides</a:t>
            </a:r>
            <a:r>
              <a:rPr lang="it-IT" sz="1400" dirty="0"/>
              <a:t>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Activation</a:t>
            </a:r>
            <a:r>
              <a:rPr lang="it-IT" sz="1400" dirty="0"/>
              <a:t> of </a:t>
            </a:r>
            <a:r>
              <a:rPr lang="it-IT" sz="1400" dirty="0" err="1"/>
              <a:t>cellular</a:t>
            </a:r>
            <a:r>
              <a:rPr lang="it-IT" sz="1400" dirty="0"/>
              <a:t> </a:t>
            </a:r>
            <a:r>
              <a:rPr lang="it-IT" sz="1400" dirty="0" err="1"/>
              <a:t>metabolism</a:t>
            </a:r>
            <a:endParaRPr lang="it-IT" sz="1400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/>
              <a:t>Membrane </a:t>
            </a:r>
            <a:r>
              <a:rPr lang="it-IT" sz="1400" dirty="0" err="1"/>
              <a:t>remodeling</a:t>
            </a:r>
            <a:r>
              <a:rPr lang="it-IT" sz="1400" dirty="0"/>
              <a:t> and </a:t>
            </a:r>
            <a:r>
              <a:rPr lang="it-IT" sz="1400" dirty="0" err="1"/>
              <a:t>lipid</a:t>
            </a:r>
            <a:r>
              <a:rPr lang="it-IT" sz="1400" dirty="0"/>
              <a:t> </a:t>
            </a:r>
            <a:r>
              <a:rPr lang="it-IT" sz="1400" dirty="0" err="1"/>
              <a:t>signaling</a:t>
            </a:r>
            <a:endParaRPr lang="it-IT" sz="1400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Profile</a:t>
            </a:r>
            <a:r>
              <a:rPr lang="it-IT" sz="1400" dirty="0"/>
              <a:t> </a:t>
            </a:r>
            <a:r>
              <a:rPr lang="it-IT" sz="1400" dirty="0" err="1"/>
              <a:t>consistent</a:t>
            </a:r>
            <a:r>
              <a:rPr lang="it-IT" sz="1400" dirty="0"/>
              <a:t> with </a:t>
            </a:r>
            <a:r>
              <a:rPr lang="it-IT" sz="1400" dirty="0" err="1"/>
              <a:t>inflammatory</a:t>
            </a:r>
            <a:r>
              <a:rPr lang="it-IT" sz="1400" dirty="0"/>
              <a:t> </a:t>
            </a:r>
            <a:r>
              <a:rPr lang="it-IT" sz="1400" dirty="0" err="1"/>
              <a:t>activation</a:t>
            </a:r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2443D29-6F9E-8944-495C-40C5553B414C}"/>
              </a:ext>
            </a:extLst>
          </p:cNvPr>
          <p:cNvSpPr txBox="1"/>
          <p:nvPr/>
        </p:nvSpPr>
        <p:spPr>
          <a:xfrm>
            <a:off x="233468" y="2055150"/>
            <a:ext cx="58497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continuous</a:t>
            </a:r>
            <a:r>
              <a:rPr lang="it-IT" sz="1400" dirty="0"/>
              <a:t> </a:t>
            </a:r>
            <a:r>
              <a:rPr lang="it-IT" sz="1400" dirty="0" err="1"/>
              <a:t>metabolic</a:t>
            </a:r>
            <a:r>
              <a:rPr lang="it-IT" sz="1400" dirty="0"/>
              <a:t> </a:t>
            </a:r>
            <a:r>
              <a:rPr lang="it-IT" sz="1400" dirty="0" err="1"/>
              <a:t>gradient</a:t>
            </a:r>
            <a:r>
              <a:rPr lang="it-IT" sz="1400" dirty="0"/>
              <a:t> from SBS to </a:t>
            </a:r>
            <a:r>
              <a:rPr lang="it-IT" sz="1400" dirty="0" err="1"/>
              <a:t>Crohn’s</a:t>
            </a:r>
            <a:r>
              <a:rPr lang="it-IT" sz="1400" dirty="0"/>
              <a:t> </a:t>
            </a:r>
            <a:r>
              <a:rPr lang="it-IT" sz="1400" dirty="0" err="1"/>
              <a:t>disease</a:t>
            </a:r>
            <a:endParaRPr lang="it-IT" sz="1400" dirty="0"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/>
              <a:t>Moderate-risk </a:t>
            </a:r>
            <a:r>
              <a:rPr lang="it-IT" sz="1400" dirty="0" err="1"/>
              <a:t>Crohn’s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</a:t>
            </a:r>
            <a:r>
              <a:rPr lang="it-IT" sz="1400" dirty="0" err="1"/>
              <a:t>associated</a:t>
            </a:r>
            <a:r>
              <a:rPr lang="it-IT" sz="1400" dirty="0"/>
              <a:t> with the </a:t>
            </a:r>
            <a:r>
              <a:rPr lang="it-IT" sz="1400" dirty="0" err="1"/>
              <a:t>most</a:t>
            </a:r>
            <a:r>
              <a:rPr lang="it-IT" sz="1400" dirty="0"/>
              <a:t> </a:t>
            </a:r>
            <a:r>
              <a:rPr lang="it-IT" sz="1400" dirty="0" err="1"/>
              <a:t>metabolically</a:t>
            </a:r>
            <a:r>
              <a:rPr lang="it-IT" sz="1400" dirty="0"/>
              <a:t> </a:t>
            </a:r>
            <a:r>
              <a:rPr lang="it-IT" sz="1400" dirty="0" err="1"/>
              <a:t>active</a:t>
            </a:r>
            <a:r>
              <a:rPr lang="it-IT" sz="1400" dirty="0"/>
              <a:t> </a:t>
            </a:r>
            <a:r>
              <a:rPr lang="it-IT" sz="1400" dirty="0" err="1"/>
              <a:t>phenotype</a:t>
            </a:r>
            <a:br>
              <a:rPr lang="it-IT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endParaRPr lang="it-IT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D83207F-CB89-A584-B84F-37E31FE0CCB8}"/>
              </a:ext>
            </a:extLst>
          </p:cNvPr>
          <p:cNvSpPr txBox="1"/>
          <p:nvPr/>
        </p:nvSpPr>
        <p:spPr>
          <a:xfrm>
            <a:off x="246221" y="1502737"/>
            <a:ext cx="61573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rgbClr val="002060"/>
                </a:solidFill>
              </a:rPr>
              <a:t>SERUM: MIRROR OF SYSTEMIC METABOLISM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3C08A021-D578-7AA6-0D30-F1FB7A15BB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292" y="3535616"/>
            <a:ext cx="939312" cy="9295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06EB4BC3-8087-D2B4-2063-697E73A917B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1292" y="6247076"/>
            <a:ext cx="939312" cy="14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23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1F070-D970-9B11-2CD1-92236C82E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5E1E0B03-2B13-A843-1A92-635BFD3B67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979637"/>
              </p:ext>
            </p:extLst>
          </p:nvPr>
        </p:nvGraphicFramePr>
        <p:xfrm>
          <a:off x="0" y="6568195"/>
          <a:ext cx="12191999" cy="289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25F2BA90-7975-58F2-038F-944D3F7C1974}"/>
              </a:ext>
            </a:extLst>
          </p:cNvPr>
          <p:cNvSpPr txBox="1"/>
          <p:nvPr/>
        </p:nvSpPr>
        <p:spPr>
          <a:xfrm>
            <a:off x="205594" y="1130250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  <a:latin typeface="+mn-lt"/>
              </a:rPr>
              <a:t>RESULTS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E1C78CB-5380-A547-64FC-4AE4146C51E3}"/>
              </a:ext>
            </a:extLst>
          </p:cNvPr>
          <p:cNvSpPr txBox="1"/>
          <p:nvPr/>
        </p:nvSpPr>
        <p:spPr>
          <a:xfrm>
            <a:off x="205594" y="2972972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spc="-25" dirty="0">
                <a:cs typeface="Arial"/>
              </a:rPr>
              <a:t>CD-SBS</a:t>
            </a:r>
            <a:endParaRPr lang="it-IT" dirty="0">
              <a:cs typeface="Arial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19D318B-5D2A-B86E-7FE0-6146A3B48791}"/>
              </a:ext>
            </a:extLst>
          </p:cNvPr>
          <p:cNvSpPr txBox="1"/>
          <p:nvPr/>
        </p:nvSpPr>
        <p:spPr>
          <a:xfrm>
            <a:off x="205594" y="3342304"/>
            <a:ext cx="51217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Increased</a:t>
            </a:r>
            <a:r>
              <a:rPr lang="it-IT" sz="1400" dirty="0"/>
              <a:t> </a:t>
            </a:r>
            <a:r>
              <a:rPr lang="it-IT" sz="1400" dirty="0" err="1"/>
              <a:t>fecal</a:t>
            </a:r>
            <a:r>
              <a:rPr lang="it-IT" sz="1400" dirty="0"/>
              <a:t> </a:t>
            </a:r>
            <a:r>
              <a:rPr lang="it-IT" sz="1400" dirty="0" err="1"/>
              <a:t>choline</a:t>
            </a:r>
            <a:r>
              <a:rPr lang="it-IT" sz="1400" dirty="0"/>
              <a:t> and </a:t>
            </a:r>
            <a:r>
              <a:rPr lang="it-IT" sz="1400" dirty="0" err="1"/>
              <a:t>glycine</a:t>
            </a:r>
            <a:endParaRPr lang="it-IT" sz="1400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abnormal</a:t>
            </a:r>
            <a:r>
              <a:rPr lang="it-IT" sz="1400" dirty="0"/>
              <a:t> and more </a:t>
            </a:r>
            <a:r>
              <a:rPr lang="it-IT" sz="1400" dirty="0" err="1"/>
              <a:t>variable</a:t>
            </a:r>
            <a:r>
              <a:rPr lang="it-IT" sz="1400" dirty="0"/>
              <a:t> </a:t>
            </a:r>
            <a:r>
              <a:rPr lang="it-IT" sz="1400" dirty="0" err="1"/>
              <a:t>lipid</a:t>
            </a:r>
            <a:r>
              <a:rPr lang="it-IT" sz="1400" dirty="0"/>
              <a:t> </a:t>
            </a:r>
            <a:r>
              <a:rPr lang="it-IT" sz="1400" dirty="0" err="1"/>
              <a:t>content</a:t>
            </a:r>
            <a:r>
              <a:rPr lang="it-IT" sz="1400" dirty="0"/>
              <a:t> </a:t>
            </a:r>
            <a:r>
              <a:rPr lang="it-IT" sz="1400" dirty="0" err="1"/>
              <a:t>compared</a:t>
            </a:r>
            <a:r>
              <a:rPr lang="it-IT" sz="1400" dirty="0"/>
              <a:t> to CD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Profile</a:t>
            </a:r>
            <a:r>
              <a:rPr lang="it-IT" sz="1400" dirty="0"/>
              <a:t> </a:t>
            </a:r>
            <a:r>
              <a:rPr lang="it-IT" sz="1400" dirty="0" err="1"/>
              <a:t>consistent</a:t>
            </a:r>
            <a:r>
              <a:rPr lang="it-IT" sz="1400" dirty="0"/>
              <a:t> with </a:t>
            </a:r>
            <a:r>
              <a:rPr lang="it-IT" sz="1400" dirty="0" err="1"/>
              <a:t>phospholipid</a:t>
            </a:r>
            <a:r>
              <a:rPr lang="it-IT" sz="1400" dirty="0"/>
              <a:t> </a:t>
            </a:r>
            <a:r>
              <a:rPr lang="it-IT" sz="1400" dirty="0" err="1"/>
              <a:t>malabsorption</a:t>
            </a:r>
            <a:r>
              <a:rPr lang="it-IT" sz="1400" dirty="0"/>
              <a:t> (</a:t>
            </a:r>
            <a:r>
              <a:rPr lang="it-IT" sz="1400" dirty="0" err="1"/>
              <a:t>impaired</a:t>
            </a:r>
            <a:r>
              <a:rPr lang="it-IT" sz="1400" dirty="0"/>
              <a:t> </a:t>
            </a:r>
            <a:r>
              <a:rPr lang="it-IT" sz="1400" dirty="0" err="1"/>
              <a:t>fat</a:t>
            </a:r>
            <a:r>
              <a:rPr lang="it-IT" sz="1400" dirty="0"/>
              <a:t> </a:t>
            </a:r>
            <a:r>
              <a:rPr lang="it-IT" sz="1400" dirty="0" err="1"/>
              <a:t>digestion</a:t>
            </a:r>
            <a:r>
              <a:rPr lang="it-IT" sz="1400" dirty="0"/>
              <a:t> and </a:t>
            </a:r>
            <a:r>
              <a:rPr lang="it-IT" sz="1400" dirty="0" err="1"/>
              <a:t>absorption</a:t>
            </a:r>
            <a:r>
              <a:rPr lang="it-IT" sz="1400" dirty="0"/>
              <a:t>)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BFC53777-3F73-8B23-5A5B-9BBB7A0EFC77}"/>
              </a:ext>
            </a:extLst>
          </p:cNvPr>
          <p:cNvSpPr txBox="1"/>
          <p:nvPr/>
        </p:nvSpPr>
        <p:spPr>
          <a:xfrm>
            <a:off x="205594" y="4535384"/>
            <a:ext cx="511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CD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9ECE0582-FF5C-E15F-95B8-C27F970BFD51}"/>
              </a:ext>
            </a:extLst>
          </p:cNvPr>
          <p:cNvSpPr txBox="1"/>
          <p:nvPr/>
        </p:nvSpPr>
        <p:spPr>
          <a:xfrm>
            <a:off x="209197" y="4904716"/>
            <a:ext cx="49947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Increased</a:t>
            </a:r>
            <a:r>
              <a:rPr lang="it-IT" sz="1400" dirty="0"/>
              <a:t> </a:t>
            </a:r>
            <a:r>
              <a:rPr lang="it-IT" sz="1400" dirty="0" err="1"/>
              <a:t>purines</a:t>
            </a:r>
            <a:r>
              <a:rPr lang="it-IT" sz="1400" dirty="0"/>
              <a:t> and </a:t>
            </a:r>
            <a:r>
              <a:rPr lang="it-IT" sz="1400" dirty="0" err="1"/>
              <a:t>polyamines</a:t>
            </a:r>
            <a:endParaRPr lang="it-IT" sz="1400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Profile</a:t>
            </a:r>
            <a:r>
              <a:rPr lang="it-IT" sz="1400" dirty="0"/>
              <a:t> </a:t>
            </a:r>
            <a:r>
              <a:rPr lang="it-IT" sz="1400" dirty="0" err="1"/>
              <a:t>compatible</a:t>
            </a:r>
            <a:r>
              <a:rPr lang="it-IT" sz="1400" dirty="0"/>
              <a:t> with </a:t>
            </a:r>
            <a:r>
              <a:rPr lang="it-IT" sz="1400" dirty="0" err="1"/>
              <a:t>increased</a:t>
            </a:r>
            <a:r>
              <a:rPr lang="it-IT" sz="1400" dirty="0"/>
              <a:t> </a:t>
            </a:r>
            <a:r>
              <a:rPr lang="it-IT" sz="1400" dirty="0" err="1"/>
              <a:t>mucosal</a:t>
            </a:r>
            <a:r>
              <a:rPr lang="it-IT" sz="1400" dirty="0"/>
              <a:t> turnover (</a:t>
            </a:r>
            <a:r>
              <a:rPr lang="it-IT" sz="1400" dirty="0" err="1"/>
              <a:t>microbial</a:t>
            </a:r>
            <a:r>
              <a:rPr lang="it-IT" sz="1400" dirty="0"/>
              <a:t> activity and </a:t>
            </a:r>
            <a:r>
              <a:rPr lang="it-IT" sz="1400" dirty="0" err="1"/>
              <a:t>local</a:t>
            </a:r>
            <a:r>
              <a:rPr lang="it-IT" sz="1400" dirty="0"/>
              <a:t> </a:t>
            </a:r>
            <a:r>
              <a:rPr lang="it-IT" sz="1400" dirty="0" err="1"/>
              <a:t>remodeling</a:t>
            </a:r>
            <a:r>
              <a:rPr lang="it-IT" sz="1400" dirty="0"/>
              <a:t>)</a:t>
            </a:r>
            <a:endParaRPr lang="it-IT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CA38673-4E2D-3715-EC8B-95979AA0CC04}"/>
              </a:ext>
            </a:extLst>
          </p:cNvPr>
          <p:cNvSpPr txBox="1"/>
          <p:nvPr/>
        </p:nvSpPr>
        <p:spPr>
          <a:xfrm>
            <a:off x="109598" y="2115997"/>
            <a:ext cx="56896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Fecal</a:t>
            </a:r>
            <a:r>
              <a:rPr lang="it-IT" sz="1400" dirty="0"/>
              <a:t> </a:t>
            </a:r>
            <a:r>
              <a:rPr lang="it-IT" sz="1400" dirty="0" err="1"/>
              <a:t>metabolic</a:t>
            </a:r>
            <a:r>
              <a:rPr lang="it-IT" sz="1400" dirty="0"/>
              <a:t> </a:t>
            </a:r>
            <a:r>
              <a:rPr lang="it-IT" sz="1400" dirty="0" err="1"/>
              <a:t>gradient</a:t>
            </a:r>
            <a:r>
              <a:rPr lang="it-IT" sz="1400" dirty="0"/>
              <a:t> </a:t>
            </a:r>
            <a:r>
              <a:rPr lang="it-IT" sz="1400" dirty="0" err="1"/>
              <a:t>between</a:t>
            </a:r>
            <a:r>
              <a:rPr lang="it-IT" sz="1400" dirty="0"/>
              <a:t> SBS and CD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it-IT" sz="1400" dirty="0" err="1"/>
              <a:t>Dominant</a:t>
            </a:r>
            <a:r>
              <a:rPr lang="it-IT" sz="1400" dirty="0"/>
              <a:t> </a:t>
            </a:r>
            <a:r>
              <a:rPr lang="it-IT" sz="1400" dirty="0" err="1"/>
              <a:t>signal</a:t>
            </a:r>
            <a:r>
              <a:rPr lang="it-IT" sz="1400" dirty="0"/>
              <a:t>: </a:t>
            </a:r>
            <a:r>
              <a:rPr lang="it-IT" sz="1400" dirty="0" err="1"/>
              <a:t>malabsorption</a:t>
            </a:r>
            <a:r>
              <a:rPr lang="it-IT" sz="1400" dirty="0"/>
              <a:t> in SBS vs </a:t>
            </a:r>
            <a:r>
              <a:rPr lang="it-IT" sz="1400" dirty="0" err="1"/>
              <a:t>mucosal</a:t>
            </a:r>
            <a:r>
              <a:rPr lang="it-IT" sz="1400" dirty="0"/>
              <a:t>/</a:t>
            </a:r>
            <a:r>
              <a:rPr lang="it-IT" sz="1400" dirty="0" err="1"/>
              <a:t>microbial</a:t>
            </a:r>
            <a:r>
              <a:rPr lang="it-IT" sz="1400" dirty="0"/>
              <a:t> </a:t>
            </a:r>
            <a:r>
              <a:rPr lang="it-IT" sz="1400" dirty="0" err="1"/>
              <a:t>activation</a:t>
            </a:r>
            <a:r>
              <a:rPr lang="it-IT" sz="1400" dirty="0"/>
              <a:t> in CD</a:t>
            </a:r>
            <a:endParaRPr lang="it-IT" sz="16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F4016592-868B-8811-4683-21737166C66F}"/>
              </a:ext>
            </a:extLst>
          </p:cNvPr>
          <p:cNvSpPr txBox="1"/>
          <p:nvPr/>
        </p:nvSpPr>
        <p:spPr>
          <a:xfrm>
            <a:off x="205594" y="1524325"/>
            <a:ext cx="61573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rgbClr val="002060"/>
                </a:solidFill>
              </a:rPr>
              <a:t>FECES: WINDOW ON LOCAL INTESTINAL PROCESSES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8B68DC44-39DA-28D1-762C-666DE9FE13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6039" y="3882224"/>
            <a:ext cx="5664200" cy="2438400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0EBE8105-914E-C6B7-50CC-86A2CFF851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6038" y="1371925"/>
            <a:ext cx="5662507" cy="2438400"/>
          </a:xfrm>
          <a:prstGeom prst="rect">
            <a:avLst/>
          </a:prstGeom>
        </p:spPr>
      </p:pic>
      <p:sp>
        <p:nvSpPr>
          <p:cNvPr id="23" name="Rettangolo 22">
            <a:extLst>
              <a:ext uri="{FF2B5EF4-FFF2-40B4-BE49-F238E27FC236}">
                <a16:creationId xmlns:a16="http://schemas.microsoft.com/office/drawing/2014/main" id="{38A2BC80-92C6-4CF4-0741-3FE6B1872E87}"/>
              </a:ext>
            </a:extLst>
          </p:cNvPr>
          <p:cNvSpPr/>
          <p:nvPr/>
        </p:nvSpPr>
        <p:spPr>
          <a:xfrm>
            <a:off x="7330189" y="3927079"/>
            <a:ext cx="1484027" cy="221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2"/>
              </a:solidFill>
            </a:endParaRP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CEFA6E1C-B14A-9CDB-44A5-D0E6D22577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72202" y="6337836"/>
            <a:ext cx="1203318" cy="18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667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4EB4D-DABB-BD8F-199A-03D7FDD6A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F0E6FFED-19FB-D463-0D65-4E81097A9B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6529512"/>
              </p:ext>
            </p:extLst>
          </p:nvPr>
        </p:nvGraphicFramePr>
        <p:xfrm>
          <a:off x="0" y="6559826"/>
          <a:ext cx="12191999" cy="298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magine 4" descr="Immagine che contiene Segnale stradale, cartello&#10;&#10;Il contenuto generato dall'IA potrebbe non essere corretto.">
            <a:extLst>
              <a:ext uri="{FF2B5EF4-FFF2-40B4-BE49-F238E27FC236}">
                <a16:creationId xmlns:a16="http://schemas.microsoft.com/office/drawing/2014/main" id="{41938F75-435D-7059-B08B-8FC56A4B44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308" y="4736247"/>
            <a:ext cx="2201148" cy="16156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0C7994AF-C5CF-85B3-4D2A-F11E2793EBC4}"/>
              </a:ext>
            </a:extLst>
          </p:cNvPr>
          <p:cNvSpPr txBox="1"/>
          <p:nvPr/>
        </p:nvSpPr>
        <p:spPr>
          <a:xfrm>
            <a:off x="193201" y="1387353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</a:rPr>
              <a:t>LIMITS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AC3A49E-993B-AA7B-8097-CD1F39DFA231}"/>
              </a:ext>
            </a:extLst>
          </p:cNvPr>
          <p:cNvSpPr txBox="1"/>
          <p:nvPr/>
        </p:nvSpPr>
        <p:spPr>
          <a:xfrm>
            <a:off x="193200" y="2125684"/>
            <a:ext cx="95101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Limited sample size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Cross-</a:t>
            </a:r>
            <a:r>
              <a:rPr lang="it-IT" dirty="0" err="1"/>
              <a:t>sectional</a:t>
            </a:r>
            <a:r>
              <a:rPr lang="it-IT" dirty="0"/>
              <a:t> design, </a:t>
            </a:r>
            <a:r>
              <a:rPr lang="it-IT" dirty="0" err="1"/>
              <a:t>without</a:t>
            </a:r>
            <a:r>
              <a:rPr lang="it-IT" dirty="0"/>
              <a:t> </a:t>
            </a:r>
            <a:r>
              <a:rPr lang="it-IT" dirty="0" err="1"/>
              <a:t>longitudinal</a:t>
            </a:r>
            <a:r>
              <a:rPr lang="it-IT" dirty="0"/>
              <a:t> </a:t>
            </a:r>
            <a:r>
              <a:rPr lang="it-IT" dirty="0" err="1"/>
              <a:t>assessment</a:t>
            </a:r>
            <a:r>
              <a:rPr lang="it-IT" dirty="0"/>
              <a:t> of clinical </a:t>
            </a:r>
            <a:r>
              <a:rPr lang="it-IT" dirty="0" err="1"/>
              <a:t>evolution</a:t>
            </a: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Clinical </a:t>
            </a:r>
            <a:r>
              <a:rPr lang="it-IT" dirty="0" err="1"/>
              <a:t>heterogeneity</a:t>
            </a:r>
            <a:r>
              <a:rPr lang="it-IT" dirty="0"/>
              <a:t> of </a:t>
            </a:r>
            <a:r>
              <a:rPr lang="it-IT" dirty="0" err="1"/>
              <a:t>patients</a:t>
            </a:r>
            <a:r>
              <a:rPr lang="it-IT" dirty="0"/>
              <a:t> (</a:t>
            </a:r>
            <a:r>
              <a:rPr lang="it-IT" dirty="0" err="1"/>
              <a:t>surgical</a:t>
            </a:r>
            <a:r>
              <a:rPr lang="it-IT" dirty="0"/>
              <a:t> history, therapy, </a:t>
            </a:r>
            <a:r>
              <a:rPr lang="it-IT" dirty="0" err="1"/>
              <a:t>disease</a:t>
            </a:r>
            <a:r>
              <a:rPr lang="it-IT" dirty="0"/>
              <a:t> duration)</a:t>
            </a:r>
          </a:p>
        </p:txBody>
      </p:sp>
    </p:spTree>
    <p:extLst>
      <p:ext uri="{BB962C8B-B14F-4D97-AF65-F5344CB8AC3E}">
        <p14:creationId xmlns:p14="http://schemas.microsoft.com/office/powerpoint/2010/main" val="250872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085BE-993B-8900-0885-6BB0A3028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F9AC8B7A-5787-E6EF-8A9F-2A34ECA66428}"/>
              </a:ext>
            </a:extLst>
          </p:cNvPr>
          <p:cNvGraphicFramePr/>
          <p:nvPr/>
        </p:nvGraphicFramePr>
        <p:xfrm>
          <a:off x="0" y="6559826"/>
          <a:ext cx="12191999" cy="298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9D0A77DF-EE3A-B73A-8B7D-6896082AB283}"/>
              </a:ext>
            </a:extLst>
          </p:cNvPr>
          <p:cNvSpPr txBox="1"/>
          <p:nvPr/>
        </p:nvSpPr>
        <p:spPr>
          <a:xfrm>
            <a:off x="258515" y="1162375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</a:rPr>
              <a:t>CONCLUSIONS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97C4853-B970-1FA2-2BEF-0C1862A610D8}"/>
              </a:ext>
            </a:extLst>
          </p:cNvPr>
          <p:cNvSpPr txBox="1"/>
          <p:nvPr/>
        </p:nvSpPr>
        <p:spPr>
          <a:xfrm>
            <a:off x="258515" y="1885724"/>
            <a:ext cx="112918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dirty="0" err="1"/>
              <a:t>Metabolomics</a:t>
            </a:r>
            <a:r>
              <a:rPr lang="it-IT" dirty="0"/>
              <a:t> and microbiota </a:t>
            </a:r>
            <a:r>
              <a:rPr lang="it-IT" dirty="0" err="1"/>
              <a:t>identify</a:t>
            </a:r>
            <a:r>
              <a:rPr lang="it-IT" dirty="0"/>
              <a:t> </a:t>
            </a:r>
            <a:r>
              <a:rPr lang="it-IT" dirty="0" err="1"/>
              <a:t>distinct</a:t>
            </a:r>
            <a:r>
              <a:rPr lang="it-IT" dirty="0"/>
              <a:t> </a:t>
            </a:r>
            <a:r>
              <a:rPr lang="it-IT" dirty="0" err="1"/>
              <a:t>biological</a:t>
            </a:r>
            <a:r>
              <a:rPr lang="it-IT" dirty="0"/>
              <a:t> </a:t>
            </a:r>
            <a:r>
              <a:rPr lang="it-IT" dirty="0" err="1"/>
              <a:t>states</a:t>
            </a:r>
            <a:r>
              <a:rPr lang="it-IT" dirty="0"/>
              <a:t> </a:t>
            </a:r>
            <a:r>
              <a:rPr lang="it-IT" dirty="0" err="1"/>
              <a:t>between</a:t>
            </a:r>
            <a:r>
              <a:rPr lang="it-IT" dirty="0"/>
              <a:t> SBS and CD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b="1" dirty="0">
                <a:solidFill>
                  <a:srgbClr val="002060"/>
                </a:solidFill>
              </a:rPr>
              <a:t>SBS </a:t>
            </a:r>
            <a:r>
              <a:rPr lang="it-IT" b="1" dirty="0" err="1">
                <a:solidFill>
                  <a:srgbClr val="002060"/>
                </a:solidFill>
              </a:rPr>
              <a:t>is</a:t>
            </a:r>
            <a:r>
              <a:rPr lang="it-IT" b="1" dirty="0">
                <a:solidFill>
                  <a:srgbClr val="002060"/>
                </a:solidFill>
              </a:rPr>
              <a:t> </a:t>
            </a:r>
            <a:r>
              <a:rPr lang="it-IT" b="1" dirty="0" err="1">
                <a:solidFill>
                  <a:srgbClr val="002060"/>
                </a:solidFill>
              </a:rPr>
              <a:t>characterized</a:t>
            </a:r>
            <a:r>
              <a:rPr lang="it-IT" b="1" dirty="0">
                <a:solidFill>
                  <a:srgbClr val="002060"/>
                </a:solidFill>
              </a:rPr>
              <a:t> by </a:t>
            </a:r>
            <a:r>
              <a:rPr lang="it-IT" b="1" dirty="0" err="1">
                <a:solidFill>
                  <a:srgbClr val="002060"/>
                </a:solidFill>
              </a:rPr>
              <a:t>malabsorption</a:t>
            </a:r>
            <a:r>
              <a:rPr lang="it-IT" b="1" dirty="0">
                <a:solidFill>
                  <a:srgbClr val="002060"/>
                </a:solidFill>
              </a:rPr>
              <a:t>, </a:t>
            </a:r>
            <a:r>
              <a:rPr lang="it-IT" b="1" dirty="0" err="1">
                <a:solidFill>
                  <a:srgbClr val="002060"/>
                </a:solidFill>
              </a:rPr>
              <a:t>dysbiosis</a:t>
            </a:r>
            <a:r>
              <a:rPr lang="it-IT" b="1" dirty="0">
                <a:solidFill>
                  <a:srgbClr val="002060"/>
                </a:solidFill>
              </a:rPr>
              <a:t>, and a </a:t>
            </a:r>
            <a:r>
              <a:rPr lang="it-IT" b="1" dirty="0" err="1">
                <a:solidFill>
                  <a:srgbClr val="002060"/>
                </a:solidFill>
              </a:rPr>
              <a:t>catabolic</a:t>
            </a:r>
            <a:r>
              <a:rPr lang="it-IT" b="1" dirty="0">
                <a:solidFill>
                  <a:srgbClr val="002060"/>
                </a:solidFill>
              </a:rPr>
              <a:t> </a:t>
            </a:r>
            <a:r>
              <a:rPr lang="it-IT" b="1" dirty="0" err="1">
                <a:solidFill>
                  <a:srgbClr val="002060"/>
                </a:solidFill>
              </a:rPr>
              <a:t>profile</a:t>
            </a:r>
            <a:endParaRPr lang="it-IT" b="1" dirty="0">
              <a:solidFill>
                <a:srgbClr val="00206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b="1" dirty="0" err="1">
                <a:solidFill>
                  <a:srgbClr val="002060"/>
                </a:solidFill>
              </a:rPr>
              <a:t>Crohn’s</a:t>
            </a:r>
            <a:r>
              <a:rPr lang="it-IT" b="1" dirty="0">
                <a:solidFill>
                  <a:srgbClr val="002060"/>
                </a:solidFill>
              </a:rPr>
              <a:t> HR </a:t>
            </a:r>
            <a:r>
              <a:rPr lang="it-IT" b="1" dirty="0" err="1">
                <a:solidFill>
                  <a:srgbClr val="002060"/>
                </a:solidFill>
              </a:rPr>
              <a:t>disease</a:t>
            </a:r>
            <a:r>
              <a:rPr lang="it-IT" b="1" dirty="0">
                <a:solidFill>
                  <a:srgbClr val="002060"/>
                </a:solidFill>
              </a:rPr>
              <a:t> </a:t>
            </a:r>
            <a:r>
              <a:rPr lang="it-IT" b="1" dirty="0" err="1">
                <a:solidFill>
                  <a:srgbClr val="002060"/>
                </a:solidFill>
              </a:rPr>
              <a:t>is</a:t>
            </a:r>
            <a:r>
              <a:rPr lang="it-IT" b="1" dirty="0">
                <a:solidFill>
                  <a:srgbClr val="002060"/>
                </a:solidFill>
              </a:rPr>
              <a:t> </a:t>
            </a:r>
            <a:r>
              <a:rPr lang="it-IT" b="1" dirty="0" err="1">
                <a:solidFill>
                  <a:srgbClr val="002060"/>
                </a:solidFill>
              </a:rPr>
              <a:t>associated</a:t>
            </a:r>
            <a:r>
              <a:rPr lang="it-IT" b="1" dirty="0">
                <a:solidFill>
                  <a:srgbClr val="002060"/>
                </a:solidFill>
              </a:rPr>
              <a:t> with </a:t>
            </a:r>
            <a:r>
              <a:rPr lang="it-IT" b="1" dirty="0" err="1">
                <a:solidFill>
                  <a:srgbClr val="002060"/>
                </a:solidFill>
              </a:rPr>
              <a:t>metabolic</a:t>
            </a:r>
            <a:r>
              <a:rPr lang="it-IT" b="1" dirty="0">
                <a:solidFill>
                  <a:srgbClr val="002060"/>
                </a:solidFill>
              </a:rPr>
              <a:t> </a:t>
            </a:r>
            <a:r>
              <a:rPr lang="it-IT" b="1" dirty="0" err="1">
                <a:solidFill>
                  <a:srgbClr val="002060"/>
                </a:solidFill>
              </a:rPr>
              <a:t>activation</a:t>
            </a:r>
            <a:r>
              <a:rPr lang="it-IT" b="1" dirty="0">
                <a:solidFill>
                  <a:srgbClr val="002060"/>
                </a:solidFill>
              </a:rPr>
              <a:t>, </a:t>
            </a:r>
            <a:r>
              <a:rPr lang="it-IT" b="1" dirty="0" err="1">
                <a:solidFill>
                  <a:srgbClr val="002060"/>
                </a:solidFill>
              </a:rPr>
              <a:t>mucosal</a:t>
            </a:r>
            <a:r>
              <a:rPr lang="it-IT" b="1" dirty="0">
                <a:solidFill>
                  <a:srgbClr val="002060"/>
                </a:solidFill>
              </a:rPr>
              <a:t> turnover, and </a:t>
            </a:r>
            <a:r>
              <a:rPr lang="it-IT" b="1" dirty="0" err="1">
                <a:solidFill>
                  <a:srgbClr val="002060"/>
                </a:solidFill>
              </a:rPr>
              <a:t>inflammatory</a:t>
            </a:r>
            <a:r>
              <a:rPr lang="it-IT" b="1" dirty="0">
                <a:solidFill>
                  <a:srgbClr val="002060"/>
                </a:solidFill>
              </a:rPr>
              <a:t> </a:t>
            </a:r>
            <a:r>
              <a:rPr lang="it-IT" b="1" dirty="0" err="1">
                <a:solidFill>
                  <a:srgbClr val="002060"/>
                </a:solidFill>
              </a:rPr>
              <a:t>dysbiosis</a:t>
            </a:r>
            <a:endParaRPr lang="it-IT" b="1" dirty="0">
              <a:solidFill>
                <a:srgbClr val="00206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endParaRPr lang="it-IT" dirty="0">
              <a:solidFill>
                <a:srgbClr val="00206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err="1"/>
              <a:t>These</a:t>
            </a:r>
            <a:r>
              <a:rPr lang="it-IT" dirty="0"/>
              <a:t> </a:t>
            </a:r>
            <a:r>
              <a:rPr lang="it-IT" dirty="0" err="1"/>
              <a:t>findings</a:t>
            </a:r>
            <a:r>
              <a:rPr lang="it-IT" dirty="0"/>
              <a:t> highlight </a:t>
            </a:r>
            <a:r>
              <a:rPr lang="it-IT" dirty="0" err="1"/>
              <a:t>biomarkers</a:t>
            </a:r>
            <a:r>
              <a:rPr lang="it-IT" dirty="0"/>
              <a:t> and </a:t>
            </a:r>
            <a:r>
              <a:rPr lang="it-IT" dirty="0" err="1"/>
              <a:t>potential</a:t>
            </a:r>
            <a:r>
              <a:rPr lang="it-IT" dirty="0"/>
              <a:t> </a:t>
            </a:r>
            <a:r>
              <a:rPr lang="it-IT" dirty="0" err="1"/>
              <a:t>mechanistic</a:t>
            </a:r>
            <a:r>
              <a:rPr lang="it-IT" dirty="0"/>
              <a:t> pathways </a:t>
            </a:r>
            <a:r>
              <a:rPr lang="it-IT" dirty="0" err="1"/>
              <a:t>relevant</a:t>
            </a:r>
            <a:r>
              <a:rPr lang="it-IT" dirty="0"/>
              <a:t> to IF risk </a:t>
            </a:r>
            <a:r>
              <a:rPr lang="it-IT" dirty="0" err="1"/>
              <a:t>stratification</a:t>
            </a:r>
            <a:r>
              <a:rPr lang="it-IT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54411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02D71E3-8845-6F05-9D26-8BA4A250CCE8}"/>
              </a:ext>
            </a:extLst>
          </p:cNvPr>
          <p:cNvSpPr txBox="1"/>
          <p:nvPr/>
        </p:nvSpPr>
        <p:spPr>
          <a:xfrm>
            <a:off x="1045029" y="2231571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 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96BB881-EB71-156F-CBE7-C7D567E81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598826"/>
              </p:ext>
            </p:extLst>
          </p:nvPr>
        </p:nvGraphicFramePr>
        <p:xfrm>
          <a:off x="1045030" y="1832591"/>
          <a:ext cx="10675916" cy="1643189"/>
        </p:xfrm>
        <a:graphic>
          <a:graphicData uri="http://schemas.openxmlformats.org/drawingml/2006/table">
            <a:tbl>
              <a:tblPr/>
              <a:tblGrid>
                <a:gridCol w="10675916">
                  <a:extLst>
                    <a:ext uri="{9D8B030D-6E8A-4147-A177-3AD203B41FA5}">
                      <a16:colId xmlns:a16="http://schemas.microsoft.com/office/drawing/2014/main" val="2643275096"/>
                    </a:ext>
                  </a:extLst>
                </a:gridCol>
              </a:tblGrid>
              <a:tr h="1643189">
                <a:tc>
                  <a:txBody>
                    <a:bodyPr/>
                    <a:lstStyle/>
                    <a:p>
                      <a:pPr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it-IT" sz="2400" b="1" i="0" u="none" strike="noStrike" kern="1200" dirty="0">
                          <a:solidFill>
                            <a:srgbClr val="00204F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INTEGRATED MULTIOMIC PROFILING REVEALS DISTINCT SIGNATURES IN SHORT BOWEL SYNDROME AND CROHN’S DISEASE PATIENTS AT VARIABLE RISK FOR INTESTINAL FAILURE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209979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40A3CC65-CFFB-9C91-DCB4-BA78557EEF75}"/>
              </a:ext>
            </a:extLst>
          </p:cNvPr>
          <p:cNvSpPr txBox="1"/>
          <p:nvPr/>
        </p:nvSpPr>
        <p:spPr>
          <a:xfrm>
            <a:off x="2637935" y="3449274"/>
            <a:ext cx="7467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200" dirty="0">
                <a:solidFill>
                  <a:srgbClr val="002060"/>
                </a:solidFill>
              </a:rPr>
              <a:t>LR Lopetuso, V. Petito, </a:t>
            </a:r>
            <a:r>
              <a:rPr lang="it-IT" sz="1200" u="sng" dirty="0">
                <a:solidFill>
                  <a:srgbClr val="002060"/>
                </a:solidFill>
              </a:rPr>
              <a:t>A Del Gaudio</a:t>
            </a:r>
            <a:r>
              <a:rPr lang="it-IT" sz="1200" dirty="0">
                <a:solidFill>
                  <a:srgbClr val="002060"/>
                </a:solidFill>
              </a:rPr>
              <a:t>, </a:t>
            </a:r>
            <a:r>
              <a:rPr lang="it-IT" sz="1200" dirty="0" err="1">
                <a:solidFill>
                  <a:srgbClr val="002060"/>
                </a:solidFill>
              </a:rPr>
              <a:t>F</a:t>
            </a:r>
            <a:r>
              <a:rPr lang="it-IT" sz="1200" dirty="0">
                <a:solidFill>
                  <a:srgbClr val="002060"/>
                </a:solidFill>
              </a:rPr>
              <a:t> De Maio, L Santucci, M </a:t>
            </a:r>
            <a:r>
              <a:rPr lang="it-IT" sz="1200" dirty="0" err="1">
                <a:solidFill>
                  <a:srgbClr val="002060"/>
                </a:solidFill>
              </a:rPr>
              <a:t>Cicchinelli</a:t>
            </a:r>
            <a:r>
              <a:rPr lang="it-IT" sz="1200" dirty="0">
                <a:solidFill>
                  <a:srgbClr val="002060"/>
                </a:solidFill>
              </a:rPr>
              <a:t>, L. Masi, S. Troisi, G. </a:t>
            </a:r>
            <a:r>
              <a:rPr lang="it-IT" sz="1200" dirty="0" err="1">
                <a:solidFill>
                  <a:srgbClr val="002060"/>
                </a:solidFill>
              </a:rPr>
              <a:t>Becherucci</a:t>
            </a:r>
            <a:r>
              <a:rPr lang="it-IT" sz="1200" dirty="0">
                <a:solidFill>
                  <a:srgbClr val="002060"/>
                </a:solidFill>
              </a:rPr>
              <a:t>, </a:t>
            </a:r>
            <a:r>
              <a:rPr lang="it-IT" sz="1200" dirty="0" err="1">
                <a:solidFill>
                  <a:srgbClr val="002060"/>
                </a:solidFill>
              </a:rPr>
              <a:t>F</a:t>
            </a:r>
            <a:r>
              <a:rPr lang="it-IT" sz="1200" dirty="0">
                <a:solidFill>
                  <a:srgbClr val="002060"/>
                </a:solidFill>
              </a:rPr>
              <a:t>. </a:t>
            </a:r>
            <a:r>
              <a:rPr lang="it-IT" sz="1200" dirty="0" err="1">
                <a:solidFill>
                  <a:srgbClr val="002060"/>
                </a:solidFill>
              </a:rPr>
              <a:t>DiVincenzo</a:t>
            </a:r>
            <a:r>
              <a:rPr lang="it-IT" sz="1200" dirty="0">
                <a:solidFill>
                  <a:srgbClr val="002060"/>
                </a:solidFill>
              </a:rPr>
              <a:t>, </a:t>
            </a:r>
            <a:r>
              <a:rPr lang="it-IT" sz="1200" dirty="0" err="1">
                <a:solidFill>
                  <a:srgbClr val="002060"/>
                </a:solidFill>
              </a:rPr>
              <a:t>J</a:t>
            </a:r>
            <a:r>
              <a:rPr lang="it-IT" sz="1200" dirty="0">
                <a:solidFill>
                  <a:srgbClr val="002060"/>
                </a:solidFill>
              </a:rPr>
              <a:t>. Iaccarino, P. Sposato, G. Migliore, C. Pane, M. Di Mattia, S. Ennas, M. Pizzoferrato, E. Foscarini, </a:t>
            </a:r>
            <a:r>
              <a:rPr lang="it-IT" sz="1200" dirty="0" err="1">
                <a:solidFill>
                  <a:srgbClr val="002060"/>
                </a:solidFill>
              </a:rPr>
              <a:t>F</a:t>
            </a:r>
            <a:r>
              <a:rPr lang="it-IT" sz="1200" dirty="0">
                <a:solidFill>
                  <a:srgbClr val="002060"/>
                </a:solidFill>
              </a:rPr>
              <a:t>. Profeta, </a:t>
            </a:r>
            <a:r>
              <a:rPr lang="it-IT" sz="1200" dirty="0" err="1">
                <a:solidFill>
                  <a:srgbClr val="002060"/>
                </a:solidFill>
              </a:rPr>
              <a:t>J</a:t>
            </a:r>
            <a:r>
              <a:rPr lang="it-IT" sz="1200" dirty="0">
                <a:solidFill>
                  <a:srgbClr val="002060"/>
                </a:solidFill>
              </a:rPr>
              <a:t> Gervasoni, L Masucci, G. Cammarota, A. </a:t>
            </a:r>
            <a:r>
              <a:rPr lang="it-IT" sz="1200" dirty="0" err="1">
                <a:solidFill>
                  <a:srgbClr val="002060"/>
                </a:solidFill>
              </a:rPr>
              <a:t>Gasbarrini</a:t>
            </a:r>
            <a:r>
              <a:rPr lang="it-IT" sz="1200" dirty="0">
                <a:solidFill>
                  <a:srgbClr val="002060"/>
                </a:solidFill>
              </a:rPr>
              <a:t>, </a:t>
            </a:r>
            <a:r>
              <a:rPr lang="it-IT" sz="1200" dirty="0" err="1">
                <a:solidFill>
                  <a:srgbClr val="002060"/>
                </a:solidFill>
              </a:rPr>
              <a:t>F</a:t>
            </a:r>
            <a:r>
              <a:rPr lang="it-IT" sz="1200" dirty="0">
                <a:solidFill>
                  <a:srgbClr val="002060"/>
                </a:solidFill>
              </a:rPr>
              <a:t>. Scaldaferri, A. Papa.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533850B-A918-DBAB-B17B-D91A37BB7015}"/>
              </a:ext>
            </a:extLst>
          </p:cNvPr>
          <p:cNvSpPr txBox="1"/>
          <p:nvPr/>
        </p:nvSpPr>
        <p:spPr>
          <a:xfrm>
            <a:off x="3360235" y="5782609"/>
            <a:ext cx="6096000" cy="379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CEMAD Digestive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Disease</a:t>
            </a: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Center, IBD Unit- Dipartimento di Medicina e Chirurgia Traslazionale, Fondazione Policlinico Gemelli IRCCS, Università Cattolica del Sacro Cuore, Rome,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Italy</a:t>
            </a:r>
            <a:endParaRPr lang="it-IT" sz="1400" i="1" baseline="30000" dirty="0">
              <a:solidFill>
                <a:srgbClr val="00206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620A841-0729-7868-A494-7CBBD9DA5A9D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7500300-3F2B-D145-17F3-FC437817B3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548662"/>
            <a:ext cx="2345085" cy="987403"/>
          </a:xfrm>
          <a:prstGeom prst="rect">
            <a:avLst/>
          </a:prstGeom>
        </p:spPr>
      </p:pic>
      <p:pic>
        <p:nvPicPr>
          <p:cNvPr id="8" name="Picture 2" descr="CEMAD Contatti - CEMAD - Centro Malattie Apparato Digerente">
            <a:extLst>
              <a:ext uri="{FF2B5EF4-FFF2-40B4-BE49-F238E27FC236}">
                <a16:creationId xmlns:a16="http://schemas.microsoft.com/office/drawing/2014/main" id="{F92E3189-0920-3895-DC27-3FCA33AB9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299" y="4737706"/>
            <a:ext cx="2137456" cy="73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reeform 9">
            <a:extLst>
              <a:ext uri="{FF2B5EF4-FFF2-40B4-BE49-F238E27FC236}">
                <a16:creationId xmlns:a16="http://schemas.microsoft.com/office/drawing/2014/main" id="{A9AB39AB-73B6-C8C2-3D9A-4F89C9052472}"/>
              </a:ext>
            </a:extLst>
          </p:cNvPr>
          <p:cNvSpPr/>
          <p:nvPr/>
        </p:nvSpPr>
        <p:spPr>
          <a:xfrm>
            <a:off x="2241829" y="4815401"/>
            <a:ext cx="3629525" cy="646332"/>
          </a:xfrm>
          <a:custGeom>
            <a:avLst/>
            <a:gdLst/>
            <a:ahLst/>
            <a:cxnLst/>
            <a:rect l="l" t="t" r="r" b="b"/>
            <a:pathLst>
              <a:path w="5196933" h="1102522">
                <a:moveTo>
                  <a:pt x="0" y="0"/>
                </a:moveTo>
                <a:lnTo>
                  <a:pt x="5196932" y="0"/>
                </a:lnTo>
                <a:lnTo>
                  <a:pt x="5196932" y="1102521"/>
                </a:lnTo>
                <a:lnTo>
                  <a:pt x="0" y="11025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28" t="-712" b="-1690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108C4E5D-6F5E-9987-F6BC-6B94F5347479}"/>
              </a:ext>
            </a:extLst>
          </p:cNvPr>
          <p:cNvSpPr/>
          <p:nvPr/>
        </p:nvSpPr>
        <p:spPr>
          <a:xfrm>
            <a:off x="6191620" y="4796381"/>
            <a:ext cx="3398321" cy="647337"/>
          </a:xfrm>
          <a:custGeom>
            <a:avLst/>
            <a:gdLst/>
            <a:ahLst/>
            <a:cxnLst/>
            <a:rect l="l" t="t" r="r" b="b"/>
            <a:pathLst>
              <a:path w="5673890" h="957929">
                <a:moveTo>
                  <a:pt x="0" y="0"/>
                </a:moveTo>
                <a:lnTo>
                  <a:pt x="5673890" y="0"/>
                </a:lnTo>
                <a:lnTo>
                  <a:pt x="5673890" y="957930"/>
                </a:lnTo>
                <a:lnTo>
                  <a:pt x="0" y="9579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8014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6BE4C-B4AF-942F-5544-47D3A5C3D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1500894-F322-9E90-D00F-05A499812723}"/>
              </a:ext>
            </a:extLst>
          </p:cNvPr>
          <p:cNvSpPr txBox="1"/>
          <p:nvPr/>
        </p:nvSpPr>
        <p:spPr>
          <a:xfrm>
            <a:off x="337457" y="3198167"/>
            <a:ext cx="6233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</a:rPr>
              <a:t>NO CONFLICTS OF INTERESTS TO DECLARE</a:t>
            </a:r>
            <a:r>
              <a:rPr lang="it-IT" sz="2400" dirty="0">
                <a:solidFill>
                  <a:srgbClr val="002060"/>
                </a:solidFill>
              </a:rPr>
              <a:t>. </a:t>
            </a:r>
            <a:r>
              <a:rPr lang="it-IT" sz="2400" dirty="0"/>
              <a:t> 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A40D9F9-F4A1-32F5-75C1-00622A892E17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3596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59B4F020-D0AF-3D13-18C5-4A820E9D6F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3023328"/>
              </p:ext>
            </p:extLst>
          </p:nvPr>
        </p:nvGraphicFramePr>
        <p:xfrm>
          <a:off x="0" y="6561129"/>
          <a:ext cx="12191999" cy="296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74DFB75B-2962-ABED-1A6E-9B754A97D26F}"/>
              </a:ext>
            </a:extLst>
          </p:cNvPr>
          <p:cNvSpPr txBox="1"/>
          <p:nvPr/>
        </p:nvSpPr>
        <p:spPr>
          <a:xfrm>
            <a:off x="121927" y="1400125"/>
            <a:ext cx="61012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u="sng" dirty="0">
                <a:solidFill>
                  <a:srgbClr val="002060"/>
                </a:solidFill>
              </a:rPr>
              <a:t>BACKGROUND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9EA2014-A9C7-727A-F40B-9640686F3E37}"/>
              </a:ext>
            </a:extLst>
          </p:cNvPr>
          <p:cNvSpPr txBox="1"/>
          <p:nvPr/>
        </p:nvSpPr>
        <p:spPr>
          <a:xfrm>
            <a:off x="415636" y="2208810"/>
            <a:ext cx="94956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 </a:t>
            </a:r>
            <a:r>
              <a:rPr lang="it-IT" dirty="0" err="1"/>
              <a:t>Intestinal</a:t>
            </a:r>
            <a:r>
              <a:rPr lang="it-IT" dirty="0"/>
              <a:t> </a:t>
            </a:r>
            <a:r>
              <a:rPr lang="it-IT" dirty="0" err="1"/>
              <a:t>failure</a:t>
            </a:r>
            <a:r>
              <a:rPr lang="it-IT" dirty="0"/>
              <a:t> (IF) </a:t>
            </a:r>
            <a:r>
              <a:rPr lang="it-IT" dirty="0" err="1"/>
              <a:t>is</a:t>
            </a:r>
            <a:r>
              <a:rPr lang="it-IT" dirty="0"/>
              <a:t> a severe </a:t>
            </a:r>
            <a:r>
              <a:rPr lang="it-IT" dirty="0" err="1"/>
              <a:t>complication</a:t>
            </a:r>
            <a:r>
              <a:rPr lang="it-IT" dirty="0"/>
              <a:t> of </a:t>
            </a:r>
            <a:r>
              <a:rPr lang="it-IT" dirty="0" err="1"/>
              <a:t>Crohn’s</a:t>
            </a:r>
            <a:r>
              <a:rPr lang="it-IT" dirty="0"/>
              <a:t> </a:t>
            </a:r>
            <a:r>
              <a:rPr lang="it-IT" dirty="0" err="1"/>
              <a:t>disease</a:t>
            </a:r>
            <a:r>
              <a:rPr lang="it-IT" dirty="0"/>
              <a:t> (CD)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often</a:t>
            </a:r>
            <a:r>
              <a:rPr lang="it-IT" dirty="0"/>
              <a:t> a </a:t>
            </a:r>
            <a:r>
              <a:rPr lang="it-IT" dirty="0" err="1"/>
              <a:t>consequence</a:t>
            </a:r>
            <a:r>
              <a:rPr lang="it-IT" dirty="0"/>
              <a:t> of </a:t>
            </a:r>
            <a:r>
              <a:rPr lang="it-IT" dirty="0" err="1"/>
              <a:t>repeated</a:t>
            </a:r>
            <a:r>
              <a:rPr lang="it-IT" dirty="0"/>
              <a:t> </a:t>
            </a:r>
            <a:r>
              <a:rPr lang="it-IT" dirty="0" err="1"/>
              <a:t>intestinal</a:t>
            </a:r>
            <a:r>
              <a:rPr lang="it-IT" dirty="0"/>
              <a:t> </a:t>
            </a:r>
            <a:r>
              <a:rPr lang="it-IT" dirty="0" err="1"/>
              <a:t>resections</a:t>
            </a:r>
            <a:r>
              <a:rPr lang="it-IT" dirty="0"/>
              <a:t> and short </a:t>
            </a:r>
            <a:r>
              <a:rPr lang="it-IT" dirty="0" err="1"/>
              <a:t>bowel</a:t>
            </a:r>
            <a:r>
              <a:rPr lang="it-IT" dirty="0"/>
              <a:t> </a:t>
            </a:r>
            <a:r>
              <a:rPr lang="it-IT" dirty="0" err="1"/>
              <a:t>syndrome</a:t>
            </a:r>
            <a:r>
              <a:rPr lang="it-IT" dirty="0"/>
              <a:t> (SBS)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err="1"/>
              <a:t>Patients</a:t>
            </a:r>
            <a:r>
              <a:rPr lang="it-IT" dirty="0"/>
              <a:t> with SBS/IF </a:t>
            </a:r>
            <a:r>
              <a:rPr lang="it-IT" dirty="0" err="1"/>
              <a:t>have</a:t>
            </a:r>
            <a:r>
              <a:rPr lang="it-IT" dirty="0"/>
              <a:t> high </a:t>
            </a:r>
            <a:r>
              <a:rPr lang="it-IT" dirty="0" err="1"/>
              <a:t>morbidity</a:t>
            </a:r>
            <a:r>
              <a:rPr lang="it-IT" dirty="0"/>
              <a:t> and </a:t>
            </a:r>
            <a:r>
              <a:rPr lang="it-IT" dirty="0" err="1"/>
              <a:t>often</a:t>
            </a:r>
            <a:r>
              <a:rPr lang="it-IT" dirty="0"/>
              <a:t> </a:t>
            </a:r>
            <a:r>
              <a:rPr lang="it-IT" dirty="0" err="1"/>
              <a:t>require</a:t>
            </a:r>
            <a:r>
              <a:rPr lang="it-IT" dirty="0"/>
              <a:t> </a:t>
            </a:r>
            <a:r>
              <a:rPr lang="it-IT" dirty="0" err="1"/>
              <a:t>parenteral</a:t>
            </a:r>
            <a:r>
              <a:rPr lang="it-IT" dirty="0"/>
              <a:t> </a:t>
            </a:r>
            <a:r>
              <a:rPr lang="it-IT" dirty="0" err="1"/>
              <a:t>nutrition</a:t>
            </a: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Risk </a:t>
            </a:r>
            <a:r>
              <a:rPr lang="it-IT" dirty="0" err="1"/>
              <a:t>stratification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mainly</a:t>
            </a:r>
            <a:r>
              <a:rPr lang="it-IT" dirty="0"/>
              <a:t> </a:t>
            </a:r>
            <a:r>
              <a:rPr lang="it-IT" dirty="0" err="1"/>
              <a:t>based</a:t>
            </a:r>
            <a:r>
              <a:rPr lang="it-IT" dirty="0"/>
              <a:t> on clinical and </a:t>
            </a:r>
            <a:r>
              <a:rPr lang="it-IT" dirty="0" err="1"/>
              <a:t>surgical</a:t>
            </a:r>
            <a:r>
              <a:rPr lang="it-IT" dirty="0"/>
              <a:t> data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1C6BD33-2B29-5456-F351-0093C0A53A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0342" y="4245563"/>
            <a:ext cx="3536022" cy="197582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BE6E0F78-A393-E411-A872-B9454C8F4B94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/>
          </a:blip>
          <a:srcRect b="6541"/>
          <a:stretch/>
        </p:blipFill>
        <p:spPr>
          <a:xfrm>
            <a:off x="5654348" y="4245563"/>
            <a:ext cx="2075514" cy="1975826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3DDF4005-EDDC-D3D6-36DE-025F6F25A693}"/>
              </a:ext>
            </a:extLst>
          </p:cNvPr>
          <p:cNvSpPr txBox="1"/>
          <p:nvPr/>
        </p:nvSpPr>
        <p:spPr>
          <a:xfrm>
            <a:off x="203517" y="6005944"/>
            <a:ext cx="49599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 err="1"/>
              <a:t>Aksan</a:t>
            </a:r>
            <a:r>
              <a:rPr lang="it-IT" sz="1100" dirty="0"/>
              <a:t> A, et al. World </a:t>
            </a:r>
            <a:r>
              <a:rPr lang="it-IT" sz="1100" dirty="0" err="1"/>
              <a:t>J</a:t>
            </a:r>
            <a:r>
              <a:rPr lang="it-IT" sz="1100" dirty="0"/>
              <a:t> </a:t>
            </a:r>
            <a:r>
              <a:rPr lang="it-IT" sz="1100" dirty="0" err="1"/>
              <a:t>Gastroenterol</a:t>
            </a:r>
            <a:r>
              <a:rPr lang="it-IT" sz="1100" dirty="0"/>
              <a:t>. 2021</a:t>
            </a:r>
          </a:p>
          <a:p>
            <a:r>
              <a:rPr lang="it-IT" sz="1100" dirty="0"/>
              <a:t>Vaillant </a:t>
            </a:r>
            <a:r>
              <a:rPr lang="it-IT" sz="1100" dirty="0" err="1"/>
              <a:t>S</a:t>
            </a:r>
            <a:r>
              <a:rPr lang="it-IT" sz="1100" dirty="0"/>
              <a:t>, et al. </a:t>
            </a:r>
            <a:r>
              <a:rPr lang="it-IT" sz="1100" dirty="0" err="1"/>
              <a:t>Dig</a:t>
            </a:r>
            <a:r>
              <a:rPr lang="it-IT" sz="1100" dirty="0"/>
              <a:t> </a:t>
            </a:r>
            <a:r>
              <a:rPr lang="it-IT" sz="1100" dirty="0" err="1"/>
              <a:t>Liver</a:t>
            </a:r>
            <a:r>
              <a:rPr lang="it-IT" sz="1100" dirty="0"/>
              <a:t> </a:t>
            </a:r>
            <a:r>
              <a:rPr lang="it-IT" sz="1100" dirty="0" err="1"/>
              <a:t>Dis</a:t>
            </a:r>
            <a:r>
              <a:rPr lang="it-IT" sz="1100" dirty="0"/>
              <a:t>. 2020</a:t>
            </a: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F8F54-F499-0A4A-0E3A-D2C03AA49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972F0646-EE56-9A2B-FDF4-9E04AAA6BBA9}"/>
              </a:ext>
            </a:extLst>
          </p:cNvPr>
          <p:cNvGraphicFramePr/>
          <p:nvPr/>
        </p:nvGraphicFramePr>
        <p:xfrm>
          <a:off x="0" y="6561129"/>
          <a:ext cx="12191999" cy="296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E5BACD-53FF-E3D3-A197-19102B288E45}"/>
              </a:ext>
            </a:extLst>
          </p:cNvPr>
          <p:cNvSpPr txBox="1"/>
          <p:nvPr/>
        </p:nvSpPr>
        <p:spPr>
          <a:xfrm>
            <a:off x="121927" y="1400125"/>
            <a:ext cx="61012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u="sng" dirty="0">
                <a:solidFill>
                  <a:srgbClr val="002060"/>
                </a:solidFill>
              </a:rPr>
              <a:t>BACKGROUND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A182CB0-747A-7BF4-CBBB-44DA4D0E1607}"/>
              </a:ext>
            </a:extLst>
          </p:cNvPr>
          <p:cNvSpPr txBox="1"/>
          <p:nvPr/>
        </p:nvSpPr>
        <p:spPr>
          <a:xfrm>
            <a:off x="240475" y="1696585"/>
            <a:ext cx="885539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err="1"/>
              <a:t>Metabolomics</a:t>
            </a:r>
            <a:r>
              <a:rPr lang="it-IT" dirty="0"/>
              <a:t> </a:t>
            </a:r>
            <a:r>
              <a:rPr lang="it-IT" dirty="0" err="1"/>
              <a:t>allows</a:t>
            </a:r>
            <a:r>
              <a:rPr lang="it-IT" dirty="0"/>
              <a:t> </a:t>
            </a:r>
            <a:r>
              <a:rPr lang="it-IT" dirty="0" err="1"/>
              <a:t>characterization</a:t>
            </a:r>
            <a:r>
              <a:rPr lang="it-IT" dirty="0"/>
              <a:t> of </a:t>
            </a:r>
            <a:r>
              <a:rPr lang="it-IT" dirty="0" err="1"/>
              <a:t>systemic</a:t>
            </a:r>
            <a:r>
              <a:rPr lang="it-IT" dirty="0"/>
              <a:t> and </a:t>
            </a:r>
            <a:r>
              <a:rPr lang="it-IT" dirty="0" err="1"/>
              <a:t>intestinal</a:t>
            </a:r>
            <a:r>
              <a:rPr lang="it-IT" dirty="0"/>
              <a:t> </a:t>
            </a:r>
            <a:r>
              <a:rPr lang="it-IT" dirty="0" err="1"/>
              <a:t>functional</a:t>
            </a:r>
            <a:r>
              <a:rPr lang="it-IT" dirty="0"/>
              <a:t> status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Gut microbiota </a:t>
            </a:r>
            <a:r>
              <a:rPr lang="it-IT" dirty="0" err="1"/>
              <a:t>reflects</a:t>
            </a:r>
            <a:r>
              <a:rPr lang="it-IT" dirty="0"/>
              <a:t> and </a:t>
            </a:r>
            <a:r>
              <a:rPr lang="it-IT" dirty="0" err="1"/>
              <a:t>contributes</a:t>
            </a:r>
            <a:r>
              <a:rPr lang="it-IT" dirty="0"/>
              <a:t> to </a:t>
            </a:r>
            <a:r>
              <a:rPr lang="it-IT" dirty="0" err="1"/>
              <a:t>processes</a:t>
            </a:r>
            <a:r>
              <a:rPr lang="it-IT" dirty="0"/>
              <a:t> of </a:t>
            </a:r>
            <a:r>
              <a:rPr lang="it-IT" dirty="0" err="1"/>
              <a:t>inflammation</a:t>
            </a:r>
            <a:r>
              <a:rPr lang="it-IT" dirty="0"/>
              <a:t> and </a:t>
            </a:r>
            <a:r>
              <a:rPr lang="it-IT" dirty="0" err="1"/>
              <a:t>intestinal</a:t>
            </a:r>
            <a:r>
              <a:rPr lang="it-IT" dirty="0"/>
              <a:t> </a:t>
            </a:r>
            <a:r>
              <a:rPr lang="it-IT" dirty="0" err="1"/>
              <a:t>adaptation</a:t>
            </a: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Multi-</a:t>
            </a:r>
            <a:r>
              <a:rPr lang="it-IT" dirty="0" err="1"/>
              <a:t>omics</a:t>
            </a:r>
            <a:r>
              <a:rPr lang="it-IT" dirty="0"/>
              <a:t> </a:t>
            </a:r>
            <a:r>
              <a:rPr lang="it-IT" dirty="0" err="1"/>
              <a:t>approaches</a:t>
            </a:r>
            <a:r>
              <a:rPr lang="it-IT" dirty="0"/>
              <a:t> </a:t>
            </a:r>
            <a:r>
              <a:rPr lang="it-IT" dirty="0" err="1"/>
              <a:t>enable</a:t>
            </a:r>
            <a:r>
              <a:rPr lang="it-IT" dirty="0"/>
              <a:t> an </a:t>
            </a:r>
            <a:r>
              <a:rPr lang="it-IT" dirty="0" err="1"/>
              <a:t>integrated</a:t>
            </a:r>
            <a:r>
              <a:rPr lang="it-IT" dirty="0"/>
              <a:t> </a:t>
            </a:r>
            <a:r>
              <a:rPr lang="it-IT" dirty="0" err="1"/>
              <a:t>characterization</a:t>
            </a:r>
            <a:r>
              <a:rPr lang="it-IT" dirty="0"/>
              <a:t> of </a:t>
            </a:r>
            <a:r>
              <a:rPr lang="it-IT" dirty="0" err="1"/>
              <a:t>biological</a:t>
            </a:r>
            <a:r>
              <a:rPr lang="it-IT" dirty="0"/>
              <a:t> </a:t>
            </a:r>
            <a:r>
              <a:rPr lang="it-IT" dirty="0" err="1"/>
              <a:t>phenotypes</a:t>
            </a: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err="1"/>
              <a:t>Recent</a:t>
            </a:r>
            <a:r>
              <a:rPr lang="it-IT" dirty="0"/>
              <a:t> studies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identified</a:t>
            </a:r>
            <a:r>
              <a:rPr lang="it-IT" dirty="0"/>
              <a:t> </a:t>
            </a:r>
            <a:r>
              <a:rPr lang="it-IT" dirty="0" err="1"/>
              <a:t>metabolic</a:t>
            </a:r>
            <a:r>
              <a:rPr lang="it-IT" dirty="0"/>
              <a:t> </a:t>
            </a:r>
            <a:r>
              <a:rPr lang="it-IT" dirty="0" err="1"/>
              <a:t>alterations</a:t>
            </a:r>
            <a:r>
              <a:rPr lang="it-IT" dirty="0"/>
              <a:t> in </a:t>
            </a:r>
            <a:r>
              <a:rPr lang="it-IT" dirty="0" err="1"/>
              <a:t>Crohn’s</a:t>
            </a:r>
            <a:r>
              <a:rPr lang="it-IT" dirty="0"/>
              <a:t> </a:t>
            </a:r>
            <a:r>
              <a:rPr lang="it-IT" dirty="0" err="1"/>
              <a:t>disease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to </a:t>
            </a:r>
            <a:r>
              <a:rPr lang="it-IT" dirty="0" err="1"/>
              <a:t>healthy</a:t>
            </a:r>
            <a:r>
              <a:rPr lang="it-IT" dirty="0"/>
              <a:t> controls and </a:t>
            </a:r>
            <a:r>
              <a:rPr lang="it-IT" dirty="0" err="1"/>
              <a:t>between</a:t>
            </a:r>
            <a:r>
              <a:rPr lang="it-IT" dirty="0"/>
              <a:t> </a:t>
            </a:r>
            <a:r>
              <a:rPr lang="it-IT" dirty="0" err="1"/>
              <a:t>remission</a:t>
            </a:r>
            <a:r>
              <a:rPr lang="it-IT" dirty="0"/>
              <a:t> and </a:t>
            </a:r>
            <a:r>
              <a:rPr lang="it-IT" dirty="0" err="1"/>
              <a:t>flare</a:t>
            </a:r>
            <a:r>
              <a:rPr lang="it-IT" dirty="0"/>
              <a:t> </a:t>
            </a:r>
            <a:r>
              <a:rPr lang="it-IT" dirty="0" err="1"/>
              <a:t>states</a:t>
            </a:r>
            <a:r>
              <a:rPr lang="it-IT" dirty="0"/>
              <a:t>. 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err="1"/>
              <a:t>Early</a:t>
            </a:r>
            <a:r>
              <a:rPr lang="it-IT" dirty="0"/>
              <a:t> </a:t>
            </a:r>
            <a:r>
              <a:rPr lang="it-IT" dirty="0" err="1"/>
              <a:t>biomarkers</a:t>
            </a:r>
            <a:r>
              <a:rPr lang="it-IT" dirty="0"/>
              <a:t> to </a:t>
            </a:r>
            <a:r>
              <a:rPr lang="it-IT" dirty="0" err="1"/>
              <a:t>identify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risk of IF are </a:t>
            </a:r>
            <a:r>
              <a:rPr lang="it-IT" dirty="0" err="1"/>
              <a:t>lacking</a:t>
            </a:r>
            <a:endParaRPr lang="it-IT" dirty="0"/>
          </a:p>
        </p:txBody>
      </p:sp>
      <p:pic>
        <p:nvPicPr>
          <p:cNvPr id="2" name="Picture 9" descr="Screen Clipping">
            <a:extLst>
              <a:ext uri="{FF2B5EF4-FFF2-40B4-BE49-F238E27FC236}">
                <a16:creationId xmlns:a16="http://schemas.microsoft.com/office/drawing/2014/main" id="{18300F28-B17D-2716-F05B-0499944934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060" y="1077439"/>
            <a:ext cx="2050121" cy="1586490"/>
          </a:xfrm>
          <a:prstGeom prst="rect">
            <a:avLst/>
          </a:prstGeom>
        </p:spPr>
      </p:pic>
      <p:pic>
        <p:nvPicPr>
          <p:cNvPr id="4" name="object 4">
            <a:extLst>
              <a:ext uri="{FF2B5EF4-FFF2-40B4-BE49-F238E27FC236}">
                <a16:creationId xmlns:a16="http://schemas.microsoft.com/office/drawing/2014/main" id="{EC7E6F6A-9620-4161-4B74-23C6F8D841F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829060" y="2663929"/>
            <a:ext cx="1905435" cy="1446304"/>
          </a:xfrm>
          <a:prstGeom prst="rect">
            <a:avLst/>
          </a:prstGeom>
        </p:spPr>
      </p:pic>
      <p:pic>
        <p:nvPicPr>
          <p:cNvPr id="7" name="object 3">
            <a:extLst>
              <a:ext uri="{FF2B5EF4-FFF2-40B4-BE49-F238E27FC236}">
                <a16:creationId xmlns:a16="http://schemas.microsoft.com/office/drawing/2014/main" id="{6305357F-ADCA-36E8-603F-4B95AF31FEC1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684681" y="4367463"/>
            <a:ext cx="2266844" cy="2193666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6CCAA46C-0082-4B69-3DAE-AE9BA9A4E67C}"/>
              </a:ext>
            </a:extLst>
          </p:cNvPr>
          <p:cNvSpPr txBox="1"/>
          <p:nvPr/>
        </p:nvSpPr>
        <p:spPr>
          <a:xfrm>
            <a:off x="121927" y="6110473"/>
            <a:ext cx="10806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err="1"/>
              <a:t>Levhar</a:t>
            </a:r>
            <a:r>
              <a:rPr lang="it-IT" sz="1000" dirty="0"/>
              <a:t> </a:t>
            </a:r>
            <a:r>
              <a:rPr lang="it-IT" sz="1000" dirty="0" err="1"/>
              <a:t>N</a:t>
            </a:r>
            <a:r>
              <a:rPr lang="it-IT" sz="1000" dirty="0"/>
              <a:t>,  et al. United </a:t>
            </a:r>
            <a:r>
              <a:rPr lang="it-IT" sz="1000" dirty="0" err="1"/>
              <a:t>European</a:t>
            </a:r>
            <a:r>
              <a:rPr lang="it-IT" sz="1000" dirty="0"/>
              <a:t> </a:t>
            </a:r>
            <a:r>
              <a:rPr lang="it-IT" sz="1000" dirty="0" err="1"/>
              <a:t>Gastroenterol</a:t>
            </a:r>
            <a:r>
              <a:rPr lang="it-IT" sz="1000" dirty="0"/>
              <a:t> </a:t>
            </a:r>
            <a:r>
              <a:rPr lang="it-IT" sz="1000" dirty="0" err="1"/>
              <a:t>J</a:t>
            </a:r>
            <a:r>
              <a:rPr lang="it-IT" sz="1000" dirty="0"/>
              <a:t>. 2025; Zeng, X, </a:t>
            </a:r>
            <a:r>
              <a:rPr lang="it-IT" sz="1000" i="1" dirty="0"/>
              <a:t>Cell  </a:t>
            </a:r>
            <a:r>
              <a:rPr lang="it-IT" sz="1000" dirty="0"/>
              <a:t>2022 </a:t>
            </a:r>
          </a:p>
          <a:p>
            <a:r>
              <a:rPr lang="it-IT" sz="1000" dirty="0"/>
              <a:t>A. </a:t>
            </a:r>
            <a:r>
              <a:rPr lang="it-IT" sz="1000" dirty="0" err="1"/>
              <a:t>Lavelle</a:t>
            </a:r>
            <a:r>
              <a:rPr lang="it-IT" sz="1000" dirty="0"/>
              <a:t> and H. Sokol, </a:t>
            </a:r>
            <a:r>
              <a:rPr lang="it-IT" sz="1000" i="1" dirty="0"/>
              <a:t>Nature Reviews </a:t>
            </a:r>
            <a:r>
              <a:rPr lang="it-IT" sz="1000" i="1" dirty="0" err="1"/>
              <a:t>Gastroenterology</a:t>
            </a:r>
            <a:r>
              <a:rPr lang="it-IT" sz="1000" i="1" dirty="0"/>
              <a:t> &amp; </a:t>
            </a:r>
            <a:r>
              <a:rPr lang="it-IT" sz="1000" i="1" dirty="0" err="1"/>
              <a:t>Hepatology</a:t>
            </a:r>
            <a:r>
              <a:rPr lang="it-IT" sz="1000" i="1" dirty="0"/>
              <a:t>, </a:t>
            </a:r>
            <a:r>
              <a:rPr lang="it-IT" sz="1000" dirty="0"/>
              <a:t>2020 A. V. Vila, et al., </a:t>
            </a:r>
            <a:r>
              <a:rPr lang="it-IT" sz="1000" i="1" dirty="0"/>
              <a:t>Gut </a:t>
            </a:r>
            <a:r>
              <a:rPr lang="it-IT" sz="1000" dirty="0"/>
              <a:t>72, 2023.</a:t>
            </a:r>
          </a:p>
          <a:p>
            <a:endParaRPr lang="it-IT" sz="1000" dirty="0"/>
          </a:p>
          <a:p>
            <a:endParaRPr lang="it-IT" sz="1000" dirty="0"/>
          </a:p>
        </p:txBody>
      </p:sp>
    </p:spTree>
    <p:extLst>
      <p:ext uri="{BB962C8B-B14F-4D97-AF65-F5344CB8AC3E}">
        <p14:creationId xmlns:p14="http://schemas.microsoft.com/office/powerpoint/2010/main" val="2291895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4FC91-4E51-F16A-075B-C315568F3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D3AC33DC-64FB-1778-EE74-E4CD76D6BE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6722836"/>
              </p:ext>
            </p:extLst>
          </p:nvPr>
        </p:nvGraphicFramePr>
        <p:xfrm>
          <a:off x="0" y="6559826"/>
          <a:ext cx="12191999" cy="298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asellaDiTesto 2">
            <a:extLst>
              <a:ext uri="{FF2B5EF4-FFF2-40B4-BE49-F238E27FC236}">
                <a16:creationId xmlns:a16="http://schemas.microsoft.com/office/drawing/2014/main" id="{36224EBD-7BD6-5FDF-5651-21A4F7B05F95}"/>
              </a:ext>
            </a:extLst>
          </p:cNvPr>
          <p:cNvSpPr txBox="1"/>
          <p:nvPr/>
        </p:nvSpPr>
        <p:spPr>
          <a:xfrm>
            <a:off x="517710" y="1707739"/>
            <a:ext cx="628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u="sng" dirty="0">
                <a:solidFill>
                  <a:srgbClr val="002060"/>
                </a:solidFill>
                <a:effectLst/>
              </a:rPr>
              <a:t>AIM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0D2CD70-8311-9551-1704-90F0D1A537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52795" y="4756230"/>
            <a:ext cx="1246022" cy="1435452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54367CE5-E158-67D1-3AF0-7CD8FF2ABC9A}"/>
              </a:ext>
            </a:extLst>
          </p:cNvPr>
          <p:cNvSpPr txBox="1"/>
          <p:nvPr/>
        </p:nvSpPr>
        <p:spPr>
          <a:xfrm>
            <a:off x="517709" y="2305032"/>
            <a:ext cx="107875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 err="1"/>
              <a:t>Microbiological</a:t>
            </a:r>
            <a:r>
              <a:rPr lang="it-IT" dirty="0"/>
              <a:t> and </a:t>
            </a:r>
            <a:r>
              <a:rPr lang="it-IT" dirty="0" err="1"/>
              <a:t>metabolomic</a:t>
            </a:r>
            <a:r>
              <a:rPr lang="it-IT" dirty="0"/>
              <a:t> </a:t>
            </a:r>
            <a:r>
              <a:rPr lang="it-IT" dirty="0" err="1"/>
              <a:t>characterization</a:t>
            </a:r>
            <a:r>
              <a:rPr lang="it-IT" dirty="0"/>
              <a:t> of </a:t>
            </a:r>
            <a:r>
              <a:rPr lang="it-IT" dirty="0" err="1"/>
              <a:t>patients</a:t>
            </a:r>
            <a:r>
              <a:rPr lang="it-IT" dirty="0"/>
              <a:t> with short </a:t>
            </a:r>
            <a:r>
              <a:rPr lang="it-IT" dirty="0" err="1"/>
              <a:t>bowel</a:t>
            </a:r>
            <a:r>
              <a:rPr lang="it-IT" dirty="0"/>
              <a:t> </a:t>
            </a:r>
            <a:r>
              <a:rPr lang="it-IT" dirty="0" err="1"/>
              <a:t>syndrome</a:t>
            </a:r>
            <a:r>
              <a:rPr lang="it-IT" dirty="0"/>
              <a:t> (SBS) vs </a:t>
            </a:r>
            <a:r>
              <a:rPr lang="it-IT" dirty="0" err="1"/>
              <a:t>Crohn’s</a:t>
            </a:r>
            <a:r>
              <a:rPr lang="it-IT" dirty="0"/>
              <a:t> </a:t>
            </a:r>
            <a:r>
              <a:rPr lang="it-IT" dirty="0" err="1"/>
              <a:t>disease</a:t>
            </a:r>
            <a:r>
              <a:rPr lang="it-IT" dirty="0"/>
              <a:t> (CD) </a:t>
            </a:r>
            <a:r>
              <a:rPr lang="it-IT" dirty="0" err="1"/>
              <a:t>at</a:t>
            </a:r>
            <a:r>
              <a:rPr lang="it-IT" dirty="0"/>
              <a:t> high and low risk of </a:t>
            </a:r>
            <a:r>
              <a:rPr lang="it-IT" dirty="0" err="1"/>
              <a:t>developing</a:t>
            </a:r>
            <a:r>
              <a:rPr lang="it-IT" dirty="0"/>
              <a:t> IF</a:t>
            </a:r>
          </a:p>
        </p:txBody>
      </p:sp>
      <p:pic>
        <p:nvPicPr>
          <p:cNvPr id="4" name="object 2">
            <a:extLst>
              <a:ext uri="{FF2B5EF4-FFF2-40B4-BE49-F238E27FC236}">
                <a16:creationId xmlns:a16="http://schemas.microsoft.com/office/drawing/2014/main" id="{EB63BD50-84A3-7E35-9DC7-FAE1AE3079AE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915275" y="4471988"/>
            <a:ext cx="2190447" cy="1719694"/>
          </a:xfrm>
          <a:prstGeom prst="rect">
            <a:avLst/>
          </a:prstGeom>
        </p:spPr>
      </p:pic>
      <p:sp>
        <p:nvSpPr>
          <p:cNvPr id="5" name="Freeform 9">
            <a:extLst>
              <a:ext uri="{FF2B5EF4-FFF2-40B4-BE49-F238E27FC236}">
                <a16:creationId xmlns:a16="http://schemas.microsoft.com/office/drawing/2014/main" id="{F9AE5B00-36D3-1175-C721-6AFE782C5518}"/>
              </a:ext>
            </a:extLst>
          </p:cNvPr>
          <p:cNvSpPr/>
          <p:nvPr/>
        </p:nvSpPr>
        <p:spPr>
          <a:xfrm>
            <a:off x="222038" y="5860473"/>
            <a:ext cx="3449417" cy="515281"/>
          </a:xfrm>
          <a:custGeom>
            <a:avLst/>
            <a:gdLst/>
            <a:ahLst/>
            <a:cxnLst/>
            <a:rect l="l" t="t" r="r" b="b"/>
            <a:pathLst>
              <a:path w="5196933" h="1102522">
                <a:moveTo>
                  <a:pt x="0" y="0"/>
                </a:moveTo>
                <a:lnTo>
                  <a:pt x="5196932" y="0"/>
                </a:lnTo>
                <a:lnTo>
                  <a:pt x="5196932" y="1102521"/>
                </a:lnTo>
                <a:lnTo>
                  <a:pt x="0" y="110252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328" t="-712" b="-16903"/>
            </a:stretch>
          </a:blipFill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7444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0F139-C68A-765D-9688-5AE443C6E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7FFCB9BB-B5F7-65D6-4C62-0F4DA31E02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3632472"/>
              </p:ext>
            </p:extLst>
          </p:nvPr>
        </p:nvGraphicFramePr>
        <p:xfrm>
          <a:off x="0" y="6559826"/>
          <a:ext cx="12191999" cy="298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asellaDiTesto 2">
            <a:extLst>
              <a:ext uri="{FF2B5EF4-FFF2-40B4-BE49-F238E27FC236}">
                <a16:creationId xmlns:a16="http://schemas.microsoft.com/office/drawing/2014/main" id="{15B591BC-7543-B946-15B8-43366A03A5FB}"/>
              </a:ext>
            </a:extLst>
          </p:cNvPr>
          <p:cNvSpPr txBox="1"/>
          <p:nvPr/>
        </p:nvSpPr>
        <p:spPr>
          <a:xfrm>
            <a:off x="240223" y="1222674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METHODS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5518D41-9B67-BF22-75DF-58C111A7F60A}"/>
              </a:ext>
            </a:extLst>
          </p:cNvPr>
          <p:cNvSpPr txBox="1"/>
          <p:nvPr/>
        </p:nvSpPr>
        <p:spPr>
          <a:xfrm>
            <a:off x="88032" y="1726635"/>
            <a:ext cx="87032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Consecutive </a:t>
            </a:r>
            <a:r>
              <a:rPr lang="it-IT" dirty="0" err="1"/>
              <a:t>patients</a:t>
            </a:r>
            <a:r>
              <a:rPr lang="it-IT" dirty="0"/>
              <a:t> with CD (&gt;18 </a:t>
            </a:r>
            <a:r>
              <a:rPr lang="it-IT" dirty="0" err="1"/>
              <a:t>years</a:t>
            </a:r>
            <a:r>
              <a:rPr lang="it-IT" dirty="0"/>
              <a:t>):</a:t>
            </a:r>
          </a:p>
          <a:p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b="1" dirty="0"/>
              <a:t>Group A: </a:t>
            </a:r>
            <a:r>
              <a:rPr lang="it-IT" dirty="0"/>
              <a:t>CD and SBS, </a:t>
            </a:r>
            <a:r>
              <a:rPr lang="it-IT" dirty="0" err="1"/>
              <a:t>defined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a </a:t>
            </a:r>
            <a:r>
              <a:rPr lang="it-IT" dirty="0" err="1"/>
              <a:t>reduction</a:t>
            </a:r>
            <a:r>
              <a:rPr lang="it-IT" dirty="0"/>
              <a:t> in small </a:t>
            </a:r>
            <a:r>
              <a:rPr lang="it-IT" dirty="0" err="1"/>
              <a:t>bowel</a:t>
            </a:r>
            <a:r>
              <a:rPr lang="it-IT" dirty="0"/>
              <a:t> </a:t>
            </a:r>
            <a:r>
              <a:rPr lang="it-IT" dirty="0" err="1"/>
              <a:t>length</a:t>
            </a:r>
            <a:r>
              <a:rPr lang="it-IT" dirty="0"/>
              <a:t> (&lt;200 cm), with or </a:t>
            </a:r>
            <a:r>
              <a:rPr lang="it-IT" dirty="0" err="1"/>
              <a:t>without</a:t>
            </a:r>
            <a:r>
              <a:rPr lang="it-IT" dirty="0"/>
              <a:t> IF, </a:t>
            </a:r>
            <a:r>
              <a:rPr lang="it-IT" dirty="0" err="1"/>
              <a:t>identified</a:t>
            </a:r>
            <a:r>
              <a:rPr lang="it-IT" dirty="0"/>
              <a:t> by the </a:t>
            </a:r>
            <a:r>
              <a:rPr lang="it-IT" dirty="0" err="1"/>
              <a:t>need</a:t>
            </a:r>
            <a:r>
              <a:rPr lang="it-IT" dirty="0"/>
              <a:t> for </a:t>
            </a:r>
            <a:r>
              <a:rPr lang="it-IT" dirty="0" err="1"/>
              <a:t>parenteral</a:t>
            </a:r>
            <a:r>
              <a:rPr lang="it-IT" dirty="0"/>
              <a:t> </a:t>
            </a:r>
            <a:r>
              <a:rPr lang="it-IT" dirty="0" err="1"/>
              <a:t>nutrition</a:t>
            </a:r>
            <a:r>
              <a:rPr lang="it-IT" dirty="0"/>
              <a:t> and/or </a:t>
            </a:r>
            <a:r>
              <a:rPr lang="it-IT" dirty="0" err="1"/>
              <a:t>intravenous</a:t>
            </a:r>
            <a:r>
              <a:rPr lang="it-IT" dirty="0"/>
              <a:t> support</a:t>
            </a:r>
          </a:p>
          <a:p>
            <a:r>
              <a:rPr lang="it-IT" dirty="0"/>
              <a:t> 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it-IT" b="1" dirty="0"/>
              <a:t>Group B: </a:t>
            </a:r>
            <a:r>
              <a:rPr lang="it-IT" dirty="0"/>
              <a:t>CD </a:t>
            </a:r>
            <a:r>
              <a:rPr lang="it-IT" dirty="0" err="1"/>
              <a:t>at</a:t>
            </a:r>
            <a:r>
              <a:rPr lang="it-IT" dirty="0"/>
              <a:t> high risk of </a:t>
            </a:r>
            <a:r>
              <a:rPr lang="it-IT" dirty="0" err="1"/>
              <a:t>developing</a:t>
            </a:r>
            <a:r>
              <a:rPr lang="it-IT" dirty="0"/>
              <a:t> IF: </a:t>
            </a:r>
            <a:r>
              <a:rPr lang="it-IT" dirty="0" err="1"/>
              <a:t>patients</a:t>
            </a:r>
            <a:r>
              <a:rPr lang="it-IT" dirty="0"/>
              <a:t> with </a:t>
            </a:r>
            <a:r>
              <a:rPr lang="it-IT" dirty="0" err="1"/>
              <a:t>two</a:t>
            </a:r>
            <a:r>
              <a:rPr lang="it-IT" dirty="0"/>
              <a:t> or more </a:t>
            </a:r>
            <a:r>
              <a:rPr lang="it-IT" dirty="0" err="1"/>
              <a:t>intestinal</a:t>
            </a:r>
            <a:r>
              <a:rPr lang="it-IT" dirty="0"/>
              <a:t> </a:t>
            </a:r>
            <a:r>
              <a:rPr lang="it-IT" dirty="0" err="1"/>
              <a:t>resections</a:t>
            </a:r>
            <a:r>
              <a:rPr lang="it-IT" dirty="0"/>
              <a:t> or with a single small </a:t>
            </a:r>
            <a:r>
              <a:rPr lang="it-IT" dirty="0" err="1"/>
              <a:t>bowel</a:t>
            </a:r>
            <a:r>
              <a:rPr lang="it-IT" dirty="0"/>
              <a:t> </a:t>
            </a:r>
            <a:r>
              <a:rPr lang="it-IT" dirty="0" err="1"/>
              <a:t>resection</a:t>
            </a:r>
            <a:r>
              <a:rPr lang="it-IT" dirty="0"/>
              <a:t> &gt;50 cm </a:t>
            </a:r>
          </a:p>
          <a:p>
            <a:pPr marL="285750" indent="-285750"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b="1" dirty="0"/>
              <a:t>Group C:</a:t>
            </a:r>
            <a:r>
              <a:rPr lang="it-IT" dirty="0"/>
              <a:t> CD </a:t>
            </a:r>
            <a:r>
              <a:rPr lang="it-IT" dirty="0" err="1"/>
              <a:t>at</a:t>
            </a:r>
            <a:r>
              <a:rPr lang="it-IT" dirty="0"/>
              <a:t> low risk of </a:t>
            </a:r>
            <a:r>
              <a:rPr lang="it-IT" dirty="0" err="1"/>
              <a:t>developing</a:t>
            </a:r>
            <a:r>
              <a:rPr lang="it-IT" dirty="0"/>
              <a:t> IF (</a:t>
            </a:r>
            <a:r>
              <a:rPr lang="it-IT" dirty="0" err="1"/>
              <a:t>not</a:t>
            </a:r>
            <a:r>
              <a:rPr lang="it-IT" dirty="0"/>
              <a:t> meeting the high-risk </a:t>
            </a:r>
            <a:r>
              <a:rPr lang="it-IT" dirty="0" err="1"/>
              <a:t>criteria</a:t>
            </a:r>
            <a:r>
              <a:rPr lang="it-IT" dirty="0"/>
              <a:t>)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3AA7222-E60A-99AA-55A4-E868A02D598A}"/>
              </a:ext>
            </a:extLst>
          </p:cNvPr>
          <p:cNvSpPr txBox="1"/>
          <p:nvPr/>
        </p:nvSpPr>
        <p:spPr>
          <a:xfrm>
            <a:off x="240223" y="5450660"/>
            <a:ext cx="7697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For </a:t>
            </a:r>
            <a:r>
              <a:rPr lang="it-IT" b="1" dirty="0" err="1"/>
              <a:t>each</a:t>
            </a:r>
            <a:r>
              <a:rPr lang="it-IT" b="1" dirty="0"/>
              <a:t> </a:t>
            </a:r>
            <a:r>
              <a:rPr lang="it-IT" b="1" dirty="0" err="1"/>
              <a:t>patient</a:t>
            </a:r>
            <a:r>
              <a:rPr lang="it-IT" b="1" dirty="0"/>
              <a:t>, </a:t>
            </a:r>
            <a:r>
              <a:rPr lang="it-IT" b="1" dirty="0" err="1"/>
              <a:t>stool</a:t>
            </a:r>
            <a:r>
              <a:rPr lang="it-IT" b="1" dirty="0"/>
              <a:t> and </a:t>
            </a:r>
            <a:r>
              <a:rPr lang="it-IT" b="1" dirty="0" err="1"/>
              <a:t>serum</a:t>
            </a:r>
            <a:r>
              <a:rPr lang="it-IT" b="1" dirty="0"/>
              <a:t> samples </a:t>
            </a:r>
            <a:r>
              <a:rPr lang="it-IT" b="1" dirty="0" err="1"/>
              <a:t>were</a:t>
            </a:r>
            <a:r>
              <a:rPr lang="it-IT" b="1" dirty="0"/>
              <a:t> </a:t>
            </a:r>
            <a:r>
              <a:rPr lang="it-IT" b="1" dirty="0" err="1"/>
              <a:t>collected</a:t>
            </a:r>
            <a:r>
              <a:rPr lang="it-IT" b="1" dirty="0"/>
              <a:t> </a:t>
            </a:r>
            <a:r>
              <a:rPr lang="it-IT" b="1" dirty="0" err="1"/>
              <a:t>at</a:t>
            </a:r>
            <a:r>
              <a:rPr lang="it-IT" b="1" dirty="0"/>
              <a:t> </a:t>
            </a:r>
            <a:r>
              <a:rPr lang="it-IT" b="1" dirty="0" err="1"/>
              <a:t>enrollment</a:t>
            </a:r>
            <a:endParaRPr lang="it-IT" b="1" dirty="0"/>
          </a:p>
        </p:txBody>
      </p:sp>
      <p:pic>
        <p:nvPicPr>
          <p:cNvPr id="8" name="object 3">
            <a:extLst>
              <a:ext uri="{FF2B5EF4-FFF2-40B4-BE49-F238E27FC236}">
                <a16:creationId xmlns:a16="http://schemas.microsoft.com/office/drawing/2014/main" id="{799DFFAA-651C-6B7D-55E3-8A1CB95ED8EB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03575" y="2191008"/>
            <a:ext cx="3408414" cy="2424171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24ABF77E-AD84-79CE-FCF7-03FD590DA5D8}"/>
              </a:ext>
            </a:extLst>
          </p:cNvPr>
          <p:cNvSpPr txBox="1"/>
          <p:nvPr/>
        </p:nvSpPr>
        <p:spPr>
          <a:xfrm>
            <a:off x="10148736" y="2629825"/>
            <a:ext cx="64140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1" dirty="0"/>
              <a:t>Group A</a:t>
            </a:r>
          </a:p>
          <a:p>
            <a:r>
              <a:rPr lang="it-IT" sz="1200" b="1" dirty="0"/>
              <a:t>SBS/IF</a:t>
            </a:r>
            <a:endParaRPr lang="it-IT" sz="12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201E57E-0309-700E-37D1-A7398DA1DFA4}"/>
              </a:ext>
            </a:extLst>
          </p:cNvPr>
          <p:cNvSpPr txBox="1"/>
          <p:nvPr/>
        </p:nvSpPr>
        <p:spPr>
          <a:xfrm>
            <a:off x="10148736" y="3172260"/>
            <a:ext cx="64140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1" dirty="0"/>
              <a:t>Group B</a:t>
            </a:r>
          </a:p>
          <a:p>
            <a:r>
              <a:rPr lang="it-IT" sz="1200" b="1" dirty="0"/>
              <a:t>high risk</a:t>
            </a:r>
            <a:endParaRPr lang="it-IT" sz="1200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C6D2362-27AE-EF6D-656E-FDF5B574F2CE}"/>
              </a:ext>
            </a:extLst>
          </p:cNvPr>
          <p:cNvSpPr txBox="1"/>
          <p:nvPr/>
        </p:nvSpPr>
        <p:spPr>
          <a:xfrm>
            <a:off x="10148736" y="3772424"/>
            <a:ext cx="64140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1" dirty="0"/>
              <a:t>Group C</a:t>
            </a:r>
          </a:p>
          <a:p>
            <a:r>
              <a:rPr lang="it-IT" sz="1200" b="1" dirty="0"/>
              <a:t>low risk</a:t>
            </a:r>
            <a:endParaRPr lang="it-IT" sz="1200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957CE6B-E3F3-1A58-55F5-6F43A6BDB3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1807" y="5450660"/>
            <a:ext cx="631768" cy="73983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997C5A7B-88B2-66BF-1550-45CFB85596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03575" y="5346809"/>
            <a:ext cx="555202" cy="84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40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23A03-5CEA-F06E-9D6C-877448FD0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757E0D22-692F-236D-B20B-8B3067ABA72A}"/>
              </a:ext>
            </a:extLst>
          </p:cNvPr>
          <p:cNvGraphicFramePr/>
          <p:nvPr/>
        </p:nvGraphicFramePr>
        <p:xfrm>
          <a:off x="0" y="6559826"/>
          <a:ext cx="12191999" cy="298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asellaDiTesto 2">
            <a:extLst>
              <a:ext uri="{FF2B5EF4-FFF2-40B4-BE49-F238E27FC236}">
                <a16:creationId xmlns:a16="http://schemas.microsoft.com/office/drawing/2014/main" id="{369503AB-85FD-193B-93AF-CA7F0F83EC38}"/>
              </a:ext>
            </a:extLst>
          </p:cNvPr>
          <p:cNvSpPr txBox="1"/>
          <p:nvPr/>
        </p:nvSpPr>
        <p:spPr>
          <a:xfrm>
            <a:off x="240223" y="1169432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METHODS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50C16803-4EBD-50A3-5244-CEABCFD1E2CA}"/>
              </a:ext>
            </a:extLst>
          </p:cNvPr>
          <p:cNvSpPr txBox="1">
            <a:spLocks/>
          </p:cNvSpPr>
          <p:nvPr/>
        </p:nvSpPr>
        <p:spPr>
          <a:xfrm>
            <a:off x="-3911355" y="510133"/>
            <a:ext cx="19610613" cy="1455678"/>
          </a:xfrm>
          <a:prstGeom prst="rect">
            <a:avLst/>
          </a:prstGeom>
        </p:spPr>
        <p:txBody>
          <a:bodyPr vert="horz" wrap="square" lIns="0" tIns="69738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it-IT" sz="1600" b="1" dirty="0">
                <a:solidFill>
                  <a:srgbClr val="002060"/>
                </a:solidFill>
              </a:rPr>
              <a:t>ANALYTICAL WORKFLOW</a:t>
            </a:r>
            <a:r>
              <a:rPr lang="it-IT" sz="1600" b="1" spc="-145" dirty="0">
                <a:solidFill>
                  <a:srgbClr val="002060"/>
                </a:solidFill>
              </a:rPr>
              <a:t>: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it-IT" sz="1600" b="1" dirty="0">
                <a:solidFill>
                  <a:srgbClr val="002060"/>
                </a:solidFill>
              </a:rPr>
              <a:t>METABOLOMIC AND LIPIDOMIC ANALYSIS</a:t>
            </a:r>
            <a:r>
              <a:rPr lang="it-IT" sz="1600" b="1" spc="-175" dirty="0">
                <a:solidFill>
                  <a:srgbClr val="002060"/>
                </a:solidFill>
              </a:rPr>
              <a:t> </a:t>
            </a:r>
            <a:br>
              <a:rPr lang="it-IT" sz="1600" spc="-175" dirty="0"/>
            </a:br>
            <a:endParaRPr lang="it-IT" sz="16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73ECF9E-351F-7A07-2868-E9DCE3E336B1}"/>
              </a:ext>
            </a:extLst>
          </p:cNvPr>
          <p:cNvSpPr txBox="1"/>
          <p:nvPr/>
        </p:nvSpPr>
        <p:spPr>
          <a:xfrm>
            <a:off x="4200302" y="4326327"/>
            <a:ext cx="98090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/>
              <a:t>FECAL MICROBIOTA ANALYSIS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9DB99E2-8E7A-A27F-AE2E-E8966AD5FA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979" y="4725482"/>
            <a:ext cx="6997947" cy="1667200"/>
          </a:xfrm>
          <a:prstGeom prst="rect">
            <a:avLst/>
          </a:prstGeom>
        </p:spPr>
      </p:pic>
      <p:pic>
        <p:nvPicPr>
          <p:cNvPr id="10" name="object 2">
            <a:extLst>
              <a:ext uri="{FF2B5EF4-FFF2-40B4-BE49-F238E27FC236}">
                <a16:creationId xmlns:a16="http://schemas.microsoft.com/office/drawing/2014/main" id="{E3E197E7-DC1E-173D-B88B-7DE429EB5368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518546" y="1676085"/>
            <a:ext cx="6393247" cy="2703185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3CE138A-5C29-1B5E-F61C-D5EF83126E60}"/>
              </a:ext>
            </a:extLst>
          </p:cNvPr>
          <p:cNvSpPr/>
          <p:nvPr/>
        </p:nvSpPr>
        <p:spPr>
          <a:xfrm>
            <a:off x="2297430" y="5886450"/>
            <a:ext cx="992651" cy="160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59463CE-91C3-BAE3-8D08-0B7CD9AC1DD2}"/>
              </a:ext>
            </a:extLst>
          </p:cNvPr>
          <p:cNvSpPr txBox="1"/>
          <p:nvPr/>
        </p:nvSpPr>
        <p:spPr>
          <a:xfrm>
            <a:off x="5220884" y="1785603"/>
            <a:ext cx="9810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1" dirty="0" err="1"/>
              <a:t>analytical</a:t>
            </a:r>
            <a:r>
              <a:rPr lang="it-IT" sz="1200" b="1" dirty="0"/>
              <a:t> </a:t>
            </a:r>
            <a:r>
              <a:rPr lang="it-IT" sz="1200" b="1" dirty="0" err="1"/>
              <a:t>platform</a:t>
            </a:r>
            <a:r>
              <a:rPr lang="it-IT" sz="1200" b="1" dirty="0"/>
              <a:t> </a:t>
            </a:r>
            <a:r>
              <a:rPr lang="it-IT" sz="1200" b="1" dirty="0" err="1"/>
              <a:t>used</a:t>
            </a:r>
            <a:r>
              <a:rPr lang="it-IT" sz="1200" b="1" dirty="0"/>
              <a:t> for </a:t>
            </a:r>
            <a:r>
              <a:rPr lang="it-IT" sz="1200" b="1" dirty="0" err="1"/>
              <a:t>metabolic</a:t>
            </a:r>
            <a:r>
              <a:rPr lang="it-IT" sz="1200" b="1" dirty="0"/>
              <a:t> profiling</a:t>
            </a:r>
          </a:p>
          <a:p>
            <a:r>
              <a:rPr lang="it-IT" sz="1200" b="1" dirty="0"/>
              <a:t>1,019 </a:t>
            </a:r>
            <a:r>
              <a:rPr lang="it-IT" sz="1200" b="1" dirty="0" err="1"/>
              <a:t>analytes</a:t>
            </a:r>
            <a:r>
              <a:rPr lang="it-IT" sz="1200" b="1" dirty="0"/>
              <a:t> (39 </a:t>
            </a:r>
            <a:r>
              <a:rPr lang="it-IT" sz="1200" b="1" dirty="0" err="1"/>
              <a:t>different</a:t>
            </a:r>
            <a:r>
              <a:rPr lang="it-IT" sz="1200" b="1" dirty="0"/>
              <a:t> </a:t>
            </a:r>
            <a:r>
              <a:rPr lang="it-IT" sz="1200" b="1" dirty="0" err="1"/>
              <a:t>biomolecular</a:t>
            </a:r>
            <a:r>
              <a:rPr lang="it-IT" sz="1200" b="1" dirty="0"/>
              <a:t> classes)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092E508-7D43-A8DE-74A2-541C1858A9E4}"/>
              </a:ext>
            </a:extLst>
          </p:cNvPr>
          <p:cNvSpPr txBox="1"/>
          <p:nvPr/>
        </p:nvSpPr>
        <p:spPr>
          <a:xfrm>
            <a:off x="3179720" y="1800839"/>
            <a:ext cx="20411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 spc="50" dirty="0" err="1">
                <a:solidFill>
                  <a:srgbClr val="071420"/>
                </a:solidFill>
                <a:latin typeface="Arial"/>
                <a:cs typeface="Arial"/>
              </a:rPr>
              <a:t>MxP</a:t>
            </a:r>
            <a:r>
              <a:rPr lang="it-IT" sz="1400" b="1" spc="50" dirty="0">
                <a:solidFill>
                  <a:srgbClr val="071420"/>
                </a:solidFill>
                <a:latin typeface="Arial"/>
                <a:cs typeface="Arial"/>
              </a:rPr>
              <a:t>®</a:t>
            </a:r>
            <a:r>
              <a:rPr lang="it-IT" sz="1400" b="1" spc="-55" dirty="0">
                <a:solidFill>
                  <a:srgbClr val="071420"/>
                </a:solidFill>
                <a:latin typeface="Arial"/>
                <a:cs typeface="Arial"/>
              </a:rPr>
              <a:t> </a:t>
            </a:r>
            <a:r>
              <a:rPr lang="it-IT" sz="1400" b="1" dirty="0">
                <a:solidFill>
                  <a:srgbClr val="071420"/>
                </a:solidFill>
                <a:latin typeface="Arial"/>
                <a:cs typeface="Arial"/>
              </a:rPr>
              <a:t>Quant</a:t>
            </a:r>
            <a:r>
              <a:rPr lang="it-IT" sz="1400" b="1" spc="-60" dirty="0">
                <a:solidFill>
                  <a:srgbClr val="071420"/>
                </a:solidFill>
                <a:latin typeface="Arial"/>
                <a:cs typeface="Arial"/>
              </a:rPr>
              <a:t> </a:t>
            </a:r>
            <a:r>
              <a:rPr lang="it-IT" sz="1400" b="1" dirty="0">
                <a:solidFill>
                  <a:srgbClr val="071420"/>
                </a:solidFill>
                <a:latin typeface="Arial"/>
                <a:cs typeface="Arial"/>
              </a:rPr>
              <a:t>500</a:t>
            </a:r>
            <a:r>
              <a:rPr lang="it-IT" sz="1400" b="1" spc="-55" dirty="0">
                <a:solidFill>
                  <a:srgbClr val="071420"/>
                </a:solidFill>
                <a:latin typeface="Arial"/>
                <a:cs typeface="Arial"/>
              </a:rPr>
              <a:t> </a:t>
            </a:r>
            <a:r>
              <a:rPr lang="it-IT" sz="1400" b="1" dirty="0">
                <a:solidFill>
                  <a:srgbClr val="071420"/>
                </a:solidFill>
                <a:latin typeface="Arial"/>
                <a:cs typeface="Arial"/>
              </a:rPr>
              <a:t>XL:</a:t>
            </a:r>
            <a:r>
              <a:rPr lang="it-IT" sz="1400" b="1" spc="-55" dirty="0">
                <a:solidFill>
                  <a:srgbClr val="071420"/>
                </a:solidFill>
                <a:latin typeface="Arial"/>
                <a:cs typeface="Arial"/>
              </a:rPr>
              <a:t> </a:t>
            </a:r>
            <a:endParaRPr lang="it-IT" sz="1400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81B58AB-1155-B883-7A7A-988AFFD65122}"/>
              </a:ext>
            </a:extLst>
          </p:cNvPr>
          <p:cNvSpPr txBox="1"/>
          <p:nvPr/>
        </p:nvSpPr>
        <p:spPr>
          <a:xfrm>
            <a:off x="5562561" y="2321051"/>
            <a:ext cx="26212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50" b="1" dirty="0"/>
              <a:t>Liquid </a:t>
            </a:r>
            <a:r>
              <a:rPr lang="it-IT" sz="1050" b="1" dirty="0" err="1"/>
              <a:t>Chromatography</a:t>
            </a:r>
            <a:r>
              <a:rPr lang="it-IT" sz="1050" b="1" dirty="0"/>
              <a:t> (</a:t>
            </a:r>
            <a:r>
              <a:rPr lang="it-IT" sz="1050" b="1" dirty="0" err="1"/>
              <a:t>metabolomics</a:t>
            </a:r>
            <a:r>
              <a:rPr lang="it-IT" sz="1050" b="1" dirty="0"/>
              <a:t>)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9F94BA4-9EDF-FBB0-D1E8-AB2124EAB1E1}"/>
              </a:ext>
            </a:extLst>
          </p:cNvPr>
          <p:cNvSpPr txBox="1"/>
          <p:nvPr/>
        </p:nvSpPr>
        <p:spPr>
          <a:xfrm>
            <a:off x="5562561" y="2476594"/>
            <a:ext cx="22733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50" b="1" dirty="0"/>
              <a:t>Flow Injection Analysis (</a:t>
            </a:r>
            <a:r>
              <a:rPr lang="it-IT" sz="1050" b="1" dirty="0" err="1"/>
              <a:t>lipidomis</a:t>
            </a:r>
            <a:r>
              <a:rPr lang="it-IT" sz="1050" b="1" dirty="0"/>
              <a:t>)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1FC4B04A-6C32-9F41-B1EF-ED3427810656}"/>
              </a:ext>
            </a:extLst>
          </p:cNvPr>
          <p:cNvSpPr/>
          <p:nvPr/>
        </p:nvSpPr>
        <p:spPr>
          <a:xfrm>
            <a:off x="3521676" y="5886450"/>
            <a:ext cx="2574324" cy="673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2"/>
              </a:solidFill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AF3404E0-A4C0-48A5-F7D0-5A13680402F8}"/>
              </a:ext>
            </a:extLst>
          </p:cNvPr>
          <p:cNvSpPr/>
          <p:nvPr/>
        </p:nvSpPr>
        <p:spPr>
          <a:xfrm>
            <a:off x="6748911" y="5986830"/>
            <a:ext cx="2574324" cy="466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2"/>
              </a:solidFill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36DFF16-3312-3E3F-4645-423A7945AED8}"/>
              </a:ext>
            </a:extLst>
          </p:cNvPr>
          <p:cNvSpPr txBox="1"/>
          <p:nvPr/>
        </p:nvSpPr>
        <p:spPr>
          <a:xfrm>
            <a:off x="2690576" y="5904179"/>
            <a:ext cx="7585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b="1" dirty="0" err="1"/>
              <a:t>Fecal</a:t>
            </a:r>
            <a:r>
              <a:rPr lang="it-IT" sz="1200" b="1" dirty="0"/>
              <a:t> sample </a:t>
            </a:r>
            <a:r>
              <a:rPr lang="it-IT" sz="1200" b="1" dirty="0" err="1"/>
              <a:t>collection</a:t>
            </a:r>
            <a:r>
              <a:rPr lang="it-IT" sz="1200" b="1" dirty="0"/>
              <a:t>      </a:t>
            </a:r>
            <a:r>
              <a:rPr lang="it-IT" sz="1200" b="1" dirty="0" err="1"/>
              <a:t>Microbial</a:t>
            </a:r>
            <a:r>
              <a:rPr lang="it-IT" sz="1200" b="1" dirty="0"/>
              <a:t> DNA </a:t>
            </a:r>
            <a:r>
              <a:rPr lang="it-IT" sz="1200" b="1" dirty="0" err="1"/>
              <a:t>extraction</a:t>
            </a:r>
            <a:r>
              <a:rPr lang="it-IT" sz="1200" b="1" dirty="0"/>
              <a:t>      Illumina </a:t>
            </a:r>
            <a:r>
              <a:rPr lang="it-IT" sz="1200" b="1" dirty="0" err="1"/>
              <a:t>sequencing</a:t>
            </a:r>
            <a:r>
              <a:rPr lang="it-IT" sz="1200" b="1" dirty="0"/>
              <a:t>                   </a:t>
            </a:r>
            <a:r>
              <a:rPr lang="it-IT" sz="1200" b="1" dirty="0" err="1"/>
              <a:t>Bioinformatic</a:t>
            </a:r>
            <a:r>
              <a:rPr lang="it-IT" sz="1200" b="1" dirty="0"/>
              <a:t> </a:t>
            </a:r>
            <a:r>
              <a:rPr lang="it-IT" sz="1200" b="1" dirty="0" err="1"/>
              <a:t>analysis</a:t>
            </a:r>
            <a:endParaRPr lang="it-IT" sz="1200" b="1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1510095-C123-612B-FC3B-C1CD6AEFD080}"/>
              </a:ext>
            </a:extLst>
          </p:cNvPr>
          <p:cNvSpPr txBox="1"/>
          <p:nvPr/>
        </p:nvSpPr>
        <p:spPr>
          <a:xfrm>
            <a:off x="4594951" y="6053265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b="1" dirty="0"/>
              <a:t>16S rRNA </a:t>
            </a:r>
            <a:r>
              <a:rPr lang="it-IT" sz="1200" b="1" dirty="0" err="1"/>
              <a:t>amplification</a:t>
            </a:r>
            <a:endParaRPr lang="it-IT" sz="1200" b="1" dirty="0"/>
          </a:p>
        </p:txBody>
      </p:sp>
    </p:spTree>
    <p:extLst>
      <p:ext uri="{BB962C8B-B14F-4D97-AF65-F5344CB8AC3E}">
        <p14:creationId xmlns:p14="http://schemas.microsoft.com/office/powerpoint/2010/main" val="2879417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901B0-1A6E-C943-4080-031D37C5E8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95CA6B38-12B6-C299-DE8E-AF2CF54561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979637"/>
              </p:ext>
            </p:extLst>
          </p:nvPr>
        </p:nvGraphicFramePr>
        <p:xfrm>
          <a:off x="0" y="6568195"/>
          <a:ext cx="12191999" cy="289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97C5F464-92A2-05D4-BF25-2E1FD7676AB3}"/>
              </a:ext>
            </a:extLst>
          </p:cNvPr>
          <p:cNvSpPr txBox="1"/>
          <p:nvPr/>
        </p:nvSpPr>
        <p:spPr>
          <a:xfrm>
            <a:off x="246222" y="1106842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  <a:latin typeface="+mn-lt"/>
              </a:rPr>
              <a:t>RESULTS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3093CD7-A10D-2705-074D-CBE1159F6F47}"/>
              </a:ext>
            </a:extLst>
          </p:cNvPr>
          <p:cNvSpPr txBox="1"/>
          <p:nvPr/>
        </p:nvSpPr>
        <p:spPr>
          <a:xfrm>
            <a:off x="1437713" y="5751098"/>
            <a:ext cx="11945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>
              <a:latin typeface="Arial MT"/>
              <a:cs typeface="Arial MT"/>
            </a:endParaRPr>
          </a:p>
          <a:p>
            <a:r>
              <a:rPr lang="it-IT" b="1" dirty="0">
                <a:solidFill>
                  <a:srgbClr val="002060"/>
                </a:solidFill>
              </a:rPr>
              <a:t>The </a:t>
            </a:r>
            <a:r>
              <a:rPr lang="it-IT" b="1" dirty="0" err="1">
                <a:solidFill>
                  <a:srgbClr val="002060"/>
                </a:solidFill>
              </a:rPr>
              <a:t>initial</a:t>
            </a:r>
            <a:r>
              <a:rPr lang="it-IT" b="1" dirty="0">
                <a:solidFill>
                  <a:srgbClr val="002060"/>
                </a:solidFill>
              </a:rPr>
              <a:t> </a:t>
            </a:r>
            <a:r>
              <a:rPr lang="it-IT" b="1" dirty="0" err="1">
                <a:solidFill>
                  <a:srgbClr val="002060"/>
                </a:solidFill>
              </a:rPr>
              <a:t>analysis</a:t>
            </a:r>
            <a:r>
              <a:rPr lang="it-IT" b="1" dirty="0">
                <a:solidFill>
                  <a:srgbClr val="002060"/>
                </a:solidFill>
              </a:rPr>
              <a:t> </a:t>
            </a:r>
            <a:r>
              <a:rPr lang="it-IT" b="1" dirty="0" err="1">
                <a:solidFill>
                  <a:srgbClr val="002060"/>
                </a:solidFill>
              </a:rPr>
              <a:t>included</a:t>
            </a:r>
            <a:r>
              <a:rPr lang="it-IT" b="1" dirty="0">
                <a:solidFill>
                  <a:srgbClr val="002060"/>
                </a:solidFill>
              </a:rPr>
              <a:t> 73 </a:t>
            </a:r>
            <a:r>
              <a:rPr lang="it-IT" b="1" dirty="0" err="1">
                <a:solidFill>
                  <a:srgbClr val="002060"/>
                </a:solidFill>
              </a:rPr>
              <a:t>patients</a:t>
            </a:r>
            <a:r>
              <a:rPr lang="it-IT" dirty="0"/>
              <a:t>: (18 with SBS, 15 with high-risk CD, and 40 with low-risk CD</a:t>
            </a:r>
            <a:r>
              <a:rPr lang="it-IT" dirty="0">
                <a:latin typeface="Arial MT"/>
                <a:cs typeface="Arial MT"/>
              </a:rPr>
              <a:t>)</a:t>
            </a:r>
            <a:endParaRPr lang="it-IT" dirty="0"/>
          </a:p>
        </p:txBody>
      </p:sp>
      <p:grpSp>
        <p:nvGrpSpPr>
          <p:cNvPr id="7" name="object 3">
            <a:extLst>
              <a:ext uri="{FF2B5EF4-FFF2-40B4-BE49-F238E27FC236}">
                <a16:creationId xmlns:a16="http://schemas.microsoft.com/office/drawing/2014/main" id="{7942ACFC-5BE5-0C47-65FA-FD2CE96BFDFF}"/>
              </a:ext>
            </a:extLst>
          </p:cNvPr>
          <p:cNvGrpSpPr/>
          <p:nvPr/>
        </p:nvGrpSpPr>
        <p:grpSpPr>
          <a:xfrm>
            <a:off x="783771" y="1506952"/>
            <a:ext cx="4500334" cy="4244205"/>
            <a:chOff x="1047413" y="1591312"/>
            <a:chExt cx="8192134" cy="8519795"/>
          </a:xfrm>
        </p:grpSpPr>
        <p:pic>
          <p:nvPicPr>
            <p:cNvPr id="8" name="object 4">
              <a:extLst>
                <a:ext uri="{FF2B5EF4-FFF2-40B4-BE49-F238E27FC236}">
                  <a16:creationId xmlns:a16="http://schemas.microsoft.com/office/drawing/2014/main" id="{6CF2FAEF-8448-B3D6-8FB1-8E20B933F99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62592" y="1706492"/>
              <a:ext cx="7961673" cy="8289318"/>
            </a:xfrm>
            <a:prstGeom prst="rect">
              <a:avLst/>
            </a:prstGeom>
          </p:spPr>
        </p:pic>
        <p:pic>
          <p:nvPicPr>
            <p:cNvPr id="9" name="object 5">
              <a:extLst>
                <a:ext uri="{FF2B5EF4-FFF2-40B4-BE49-F238E27FC236}">
                  <a16:creationId xmlns:a16="http://schemas.microsoft.com/office/drawing/2014/main" id="{C3BCF488-AA40-EDAF-D53E-E02154EE9E7B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47413" y="1591312"/>
              <a:ext cx="8192033" cy="8519677"/>
            </a:xfrm>
            <a:prstGeom prst="rect">
              <a:avLst/>
            </a:prstGeom>
          </p:spPr>
        </p:pic>
      </p:grpSp>
      <p:grpSp>
        <p:nvGrpSpPr>
          <p:cNvPr id="10" name="object 6">
            <a:extLst>
              <a:ext uri="{FF2B5EF4-FFF2-40B4-BE49-F238E27FC236}">
                <a16:creationId xmlns:a16="http://schemas.microsoft.com/office/drawing/2014/main" id="{260CA058-FC8D-F28C-6D9C-DC672F8451C9}"/>
              </a:ext>
            </a:extLst>
          </p:cNvPr>
          <p:cNvGrpSpPr/>
          <p:nvPr/>
        </p:nvGrpSpPr>
        <p:grpSpPr>
          <a:xfrm>
            <a:off x="5603966" y="1506952"/>
            <a:ext cx="4206240" cy="3522248"/>
            <a:chOff x="9308345" y="1602506"/>
            <a:chExt cx="8992235" cy="5895340"/>
          </a:xfrm>
        </p:grpSpPr>
        <p:pic>
          <p:nvPicPr>
            <p:cNvPr id="11" name="object 7">
              <a:extLst>
                <a:ext uri="{FF2B5EF4-FFF2-40B4-BE49-F238E27FC236}">
                  <a16:creationId xmlns:a16="http://schemas.microsoft.com/office/drawing/2014/main" id="{46325A35-FC16-3259-1397-1E229781C0BF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437890" y="1717685"/>
              <a:ext cx="8747272" cy="5664853"/>
            </a:xfrm>
            <a:prstGeom prst="rect">
              <a:avLst/>
            </a:prstGeom>
          </p:spPr>
        </p:pic>
        <p:pic>
          <p:nvPicPr>
            <p:cNvPr id="12" name="object 8">
              <a:extLst>
                <a:ext uri="{FF2B5EF4-FFF2-40B4-BE49-F238E27FC236}">
                  <a16:creationId xmlns:a16="http://schemas.microsoft.com/office/drawing/2014/main" id="{9ABBE79D-4EFB-909B-F3AA-CA8D2182F0EA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308345" y="1602506"/>
              <a:ext cx="8991998" cy="58952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95379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9CB792-2EFB-497C-99AD-9D30A204ECCE}"/>
</file>

<file path=customXml/itemProps2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2612</TotalTime>
  <Words>970</Words>
  <Application>Microsoft Office PowerPoint</Application>
  <PresentationFormat>Widescreen</PresentationFormat>
  <Paragraphs>169</Paragraphs>
  <Slides>14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0" baseType="lpstr">
      <vt:lpstr>Aptos</vt:lpstr>
      <vt:lpstr>Arial</vt:lpstr>
      <vt:lpstr>Arial MT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56</cp:revision>
  <dcterms:created xsi:type="dcterms:W3CDTF">2025-02-03T13:31:41Z</dcterms:created>
  <dcterms:modified xsi:type="dcterms:W3CDTF">2026-04-18T07:43:51Z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